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6.xml" ContentType="application/vnd.openxmlformats-officedocument.presentationml.notesSlide+xml"/>
  <Override PartName="/ppt/tags/tag9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1.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34"/>
  </p:notesMasterIdLst>
  <p:handoutMasterIdLst>
    <p:handoutMasterId r:id="rId35"/>
  </p:handoutMasterIdLst>
  <p:sldIdLst>
    <p:sldId id="722" r:id="rId2"/>
    <p:sldId id="731" r:id="rId3"/>
    <p:sldId id="505" r:id="rId4"/>
    <p:sldId id="585" r:id="rId5"/>
    <p:sldId id="588" r:id="rId6"/>
    <p:sldId id="729" r:id="rId7"/>
    <p:sldId id="462" r:id="rId8"/>
    <p:sldId id="764" r:id="rId9"/>
    <p:sldId id="762" r:id="rId10"/>
    <p:sldId id="344" r:id="rId11"/>
    <p:sldId id="699" r:id="rId12"/>
    <p:sldId id="719" r:id="rId13"/>
    <p:sldId id="413" r:id="rId14"/>
    <p:sldId id="401" r:id="rId15"/>
    <p:sldId id="593" r:id="rId16"/>
    <p:sldId id="592" r:id="rId17"/>
    <p:sldId id="594" r:id="rId18"/>
    <p:sldId id="595" r:id="rId19"/>
    <p:sldId id="497" r:id="rId20"/>
    <p:sldId id="498" r:id="rId21"/>
    <p:sldId id="763" r:id="rId22"/>
    <p:sldId id="644" r:id="rId23"/>
    <p:sldId id="648" r:id="rId24"/>
    <p:sldId id="583" r:id="rId25"/>
    <p:sldId id="584" r:id="rId26"/>
    <p:sldId id="718" r:id="rId27"/>
    <p:sldId id="637" r:id="rId28"/>
    <p:sldId id="276" r:id="rId29"/>
    <p:sldId id="528" r:id="rId30"/>
    <p:sldId id="605" r:id="rId31"/>
    <p:sldId id="614" r:id="rId32"/>
    <p:sldId id="700" r:id="rId33"/>
  </p:sldIdLst>
  <p:sldSz cx="12192000" cy="6858000"/>
  <p:notesSz cx="7315200" cy="9601200"/>
  <p:embeddedFontLst>
    <p:embeddedFont>
      <p:font typeface="Cambria Math" panose="02040503050406030204" pitchFamily="18" charset="0"/>
      <p:regular r:id="rId36"/>
    </p:embeddedFont>
    <p:embeddedFont>
      <p:font typeface="Candara" panose="020E0502030303020204" pitchFamily="34" charset="0"/>
      <p:regular r:id="rId37"/>
      <p:bold r:id="rId38"/>
      <p:italic r:id="rId39"/>
      <p:boldItalic r:id="rId40"/>
    </p:embeddedFont>
    <p:embeddedFont>
      <p:font typeface="Century Gothic" panose="020B0502020202020204" pitchFamily="34" charset="0"/>
      <p:regular r:id="rId41"/>
      <p:bold r:id="rId42"/>
      <p:italic r:id="rId43"/>
      <p:boldItalic r:id="rId44"/>
    </p:embeddedFont>
    <p:embeddedFont>
      <p:font typeface="Monotype Sorts" panose="020B0604020202020204" charset="2"/>
      <p:regular r:id="rId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80" autoAdjust="0"/>
    <p:restoredTop sz="73729" autoAdjust="0"/>
  </p:normalViewPr>
  <p:slideViewPr>
    <p:cSldViewPr snapToGrid="0">
      <p:cViewPr varScale="1">
        <p:scale>
          <a:sx n="55" d="100"/>
          <a:sy n="55" d="100"/>
        </p:scale>
        <p:origin x="78" y="24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a:t>
            </a:r>
            <a:r>
              <a:rPr lang="en-US" baseline="0" dirty="0"/>
              <a:t> does the primary filter remove  small particles?</a:t>
            </a:r>
          </a:p>
          <a:p>
            <a:r>
              <a:rPr lang="en-US" baseline="0" dirty="0"/>
              <a:t>Are plate settlers needed after a primary filter?</a:t>
            </a:r>
          </a:p>
          <a:p>
            <a:r>
              <a:rPr lang="en-US" baseline="0" dirty="0"/>
              <a:t>What determines how fast the floc/water interface rises? 100mg/L*1mm/s = 3000 mg/L * x mm/s</a:t>
            </a:r>
          </a:p>
          <a:p>
            <a:r>
              <a:rPr lang="en-US" baseline="0" dirty="0"/>
              <a:t>Why might a primary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primary filter?</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primary filter?</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1</a:t>
            </a:fld>
            <a:endParaRPr lang="en-US"/>
          </a:p>
        </p:txBody>
      </p:sp>
    </p:spTree>
    <p:extLst>
      <p:ext uri="{BB962C8B-B14F-4D97-AF65-F5344CB8AC3E}">
        <p14:creationId xmlns:p14="http://schemas.microsoft.com/office/powerpoint/2010/main" val="403521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14</a:t>
            </a:fld>
            <a:endParaRPr lang="en-US"/>
          </a:p>
        </p:txBody>
      </p:sp>
      <p:sp>
        <p:nvSpPr>
          <p:cNvPr id="390146" name="Rectangle 2"/>
          <p:cNvSpPr>
            <a:spLocks noGrp="1" noRot="1" noChangeAspect="1" noChangeArrowheads="1" noTextEdit="1"/>
          </p:cNvSpPr>
          <p:nvPr>
            <p:ph type="sldImg"/>
          </p:nvPr>
        </p:nvSpPr>
        <p:spPr>
          <a:xfrm>
            <a:off x="457200" y="720725"/>
            <a:ext cx="6400800" cy="3600450"/>
          </a:xfrm>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28</a:t>
            </a:fld>
            <a:endParaRPr lang="en-US"/>
          </a:p>
        </p:txBody>
      </p:sp>
      <p:sp>
        <p:nvSpPr>
          <p:cNvPr id="80898" name="Rectangle 2"/>
          <p:cNvSpPr>
            <a:spLocks noGrp="1" noRot="1" noChangeAspect="1" noChangeArrowheads="1" noTextEdit="1"/>
          </p:cNvSpPr>
          <p:nvPr>
            <p:ph type="sldImg"/>
          </p:nvPr>
        </p:nvSpPr>
        <p:spPr>
          <a:xfrm>
            <a:off x="381000" y="685800"/>
            <a:ext cx="6096000" cy="3429000"/>
          </a:xfrm>
          <a:ln/>
        </p:spPr>
      </p:sp>
      <p:sp>
        <p:nvSpPr>
          <p:cNvPr id="80899" name="Rectangle 3"/>
          <p:cNvSpPr>
            <a:spLocks noGrp="1" noChangeArrowheads="1"/>
          </p:cNvSpPr>
          <p:nvPr>
            <p:ph type="body" idx="1"/>
          </p:nvPr>
        </p:nvSpPr>
        <p:spPr/>
        <p:txBody>
          <a:bodyPr/>
          <a:lstStyle/>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a:t>
            </a:fld>
            <a:endParaRPr lang="en-US"/>
          </a:p>
        </p:txBody>
      </p:sp>
    </p:spTree>
    <p:extLst>
      <p:ext uri="{BB962C8B-B14F-4D97-AF65-F5344CB8AC3E}">
        <p14:creationId xmlns:p14="http://schemas.microsoft.com/office/powerpoint/2010/main" val="2680675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29</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3</a:t>
            </a:fld>
            <a:endParaRPr lang="en-US"/>
          </a:p>
        </p:txBody>
      </p:sp>
      <p:sp>
        <p:nvSpPr>
          <p:cNvPr id="452610" name="Rectangle 2"/>
          <p:cNvSpPr>
            <a:spLocks noGrp="1" noRot="1" noChangeAspect="1" noChangeArrowheads="1" noTextEdit="1"/>
          </p:cNvSpPr>
          <p:nvPr>
            <p:ph type="sldImg"/>
          </p:nvPr>
        </p:nvSpPr>
        <p:spPr>
          <a:xfrm>
            <a:off x="457200" y="720725"/>
            <a:ext cx="6400800" cy="3600450"/>
          </a:xfrm>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7</a:t>
            </a:fld>
            <a:endParaRPr lang="en-US"/>
          </a:p>
        </p:txBody>
      </p:sp>
      <p:sp>
        <p:nvSpPr>
          <p:cNvPr id="454658" name="Rectangle 2"/>
          <p:cNvSpPr>
            <a:spLocks noGrp="1" noRot="1" noChangeAspect="1" noChangeArrowheads="1" noTextEdit="1"/>
          </p:cNvSpPr>
          <p:nvPr>
            <p:ph type="sldImg"/>
          </p:nvPr>
        </p:nvSpPr>
        <p:spPr>
          <a:xfrm>
            <a:off x="457200" y="720725"/>
            <a:ext cx="6400800" cy="3600450"/>
          </a:xfrm>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a:t>
            </a:r>
            <a:r>
              <a:rPr lang="en-US" baseline="0" dirty="0"/>
              <a:t> it is time to redesign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a:t>
            </a:fld>
            <a:endParaRPr lang="en-US"/>
          </a:p>
        </p:txBody>
      </p:sp>
    </p:spTree>
    <p:extLst>
      <p:ext uri="{BB962C8B-B14F-4D97-AF65-F5344CB8AC3E}">
        <p14:creationId xmlns:p14="http://schemas.microsoft.com/office/powerpoint/2010/main" val="274871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10</a:t>
            </a:fld>
            <a:endParaRPr lang="en-US"/>
          </a:p>
        </p:txBody>
      </p:sp>
      <p:sp>
        <p:nvSpPr>
          <p:cNvPr id="210946" name="Rectangle 2"/>
          <p:cNvSpPr>
            <a:spLocks noGrp="1" noRot="1" noChangeAspect="1" noChangeArrowheads="1" noTextEdit="1"/>
          </p:cNvSpPr>
          <p:nvPr>
            <p:ph type="sldImg"/>
          </p:nvPr>
        </p:nvSpPr>
        <p:spPr>
          <a:xfrm>
            <a:off x="457200" y="720725"/>
            <a:ext cx="6400800" cy="3600450"/>
          </a:xfrm>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12</a:t>
            </a:fld>
            <a:endParaRPr lang="en-US"/>
          </a:p>
        </p:txBody>
      </p:sp>
      <p:sp>
        <p:nvSpPr>
          <p:cNvPr id="198658" name="Rectangle 2"/>
          <p:cNvSpPr>
            <a:spLocks noGrp="1" noRot="1" noChangeAspect="1" noChangeArrowheads="1" noTextEdit="1"/>
          </p:cNvSpPr>
          <p:nvPr>
            <p:ph type="sldImg"/>
          </p:nvPr>
        </p:nvSpPr>
        <p:spPr>
          <a:xfrm>
            <a:off x="457200" y="720725"/>
            <a:ext cx="6400800" cy="3600450"/>
          </a:xfrm>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13</a:t>
            </a:fld>
            <a:endParaRPr lang="en-US"/>
          </a:p>
        </p:txBody>
      </p:sp>
      <p:sp>
        <p:nvSpPr>
          <p:cNvPr id="421890" name="Rectangle 2"/>
          <p:cNvSpPr>
            <a:spLocks noGrp="1" noRot="1" noChangeAspect="1" noChangeArrowheads="1" noTextEdit="1"/>
          </p:cNvSpPr>
          <p:nvPr>
            <p:ph type="sldImg"/>
          </p:nvPr>
        </p:nvSpPr>
        <p:spPr>
          <a:xfrm>
            <a:off x="457200" y="720725"/>
            <a:ext cx="6400800" cy="3600450"/>
          </a:xfrm>
          <a:ln/>
        </p:spPr>
      </p:sp>
      <p:sp>
        <p:nvSpPr>
          <p:cNvPr id="421891" name="Rectangle 3"/>
          <p:cNvSpPr>
            <a:spLocks noGrp="1" noChangeArrowheads="1"/>
          </p:cNvSpPr>
          <p:nvPr>
            <p:ph type="body" idx="1"/>
          </p:nvPr>
        </p:nvSpPr>
        <p:spPr/>
        <p:txBody>
          <a:bodyPr/>
          <a:lstStyle/>
          <a:p>
            <a:endParaRPr lang="es-H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tags" Target="../tags/tag7.xml"/><Relationship Id="rId21" Type="http://schemas.openxmlformats.org/officeDocument/2006/relationships/image" Target="../media/image17.png"/><Relationship Id="rId7" Type="http://schemas.openxmlformats.org/officeDocument/2006/relationships/tags" Target="../tags/tag11.xml"/><Relationship Id="rId12" Type="http://schemas.openxmlformats.org/officeDocument/2006/relationships/notesSlide" Target="../notesSlides/notesSlide7.xml"/><Relationship Id="rId17" Type="http://schemas.openxmlformats.org/officeDocument/2006/relationships/image" Target="../media/image13.png"/><Relationship Id="rId2" Type="http://schemas.openxmlformats.org/officeDocument/2006/relationships/tags" Target="../tags/tag6.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5.xml"/><Relationship Id="rId5" Type="http://schemas.openxmlformats.org/officeDocument/2006/relationships/tags" Target="../tags/tag9.xml"/><Relationship Id="rId15" Type="http://schemas.openxmlformats.org/officeDocument/2006/relationships/image" Target="../media/image11.png"/><Relationship Id="rId23" Type="http://schemas.openxmlformats.org/officeDocument/2006/relationships/image" Target="../media/image8.png"/><Relationship Id="rId10" Type="http://schemas.openxmlformats.org/officeDocument/2006/relationships/tags" Target="../tags/tag14.xml"/><Relationship Id="rId19" Type="http://schemas.openxmlformats.org/officeDocument/2006/relationships/image" Target="../media/image15.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10.png"/><Relationship Id="rId22"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tags" Target="../tags/tag17.xml"/><Relationship Id="rId7" Type="http://schemas.openxmlformats.org/officeDocument/2006/relationships/slideLayout" Target="../slideLayouts/slideLayout5.xml"/><Relationship Id="rId12" Type="http://schemas.openxmlformats.org/officeDocument/2006/relationships/image" Target="../media/image2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22.png"/><Relationship Id="rId5" Type="http://schemas.openxmlformats.org/officeDocument/2006/relationships/tags" Target="../tags/tag19.xml"/><Relationship Id="rId10" Type="http://schemas.openxmlformats.org/officeDocument/2006/relationships/image" Target="../media/image21.png"/><Relationship Id="rId4" Type="http://schemas.openxmlformats.org/officeDocument/2006/relationships/tags" Target="../tags/tag18.xml"/><Relationship Id="rId9" Type="http://schemas.openxmlformats.org/officeDocument/2006/relationships/image" Target="../media/image20.png"/><Relationship Id="rId1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26.png"/><Relationship Id="rId3" Type="http://schemas.openxmlformats.org/officeDocument/2006/relationships/tags" Target="../tags/tag22.xml"/><Relationship Id="rId7" Type="http://schemas.openxmlformats.org/officeDocument/2006/relationships/slideLayout" Target="../slideLayouts/slideLayout2.xml"/><Relationship Id="rId12" Type="http://schemas.openxmlformats.org/officeDocument/2006/relationships/image" Target="../media/image10.png"/><Relationship Id="rId2" Type="http://schemas.openxmlformats.org/officeDocument/2006/relationships/tags" Target="../tags/tag21.xml"/><Relationship Id="rId16" Type="http://schemas.openxmlformats.org/officeDocument/2006/relationships/image" Target="../media/image8.png"/><Relationship Id="rId1" Type="http://schemas.openxmlformats.org/officeDocument/2006/relationships/vmlDrawing" Target="../drawings/vmlDrawing1.vml"/><Relationship Id="rId6" Type="http://schemas.openxmlformats.org/officeDocument/2006/relationships/tags" Target="../tags/tag25.xml"/><Relationship Id="rId11" Type="http://schemas.openxmlformats.org/officeDocument/2006/relationships/image" Target="../media/image9.png"/><Relationship Id="rId5" Type="http://schemas.openxmlformats.org/officeDocument/2006/relationships/tags" Target="../tags/tag24.xml"/><Relationship Id="rId15" Type="http://schemas.openxmlformats.org/officeDocument/2006/relationships/image" Target="../media/image28.png"/><Relationship Id="rId10" Type="http://schemas.openxmlformats.org/officeDocument/2006/relationships/image" Target="../media/image25.emf"/><Relationship Id="rId4" Type="http://schemas.openxmlformats.org/officeDocument/2006/relationships/tags" Target="../tags/tag23.xml"/><Relationship Id="rId9" Type="http://schemas.openxmlformats.org/officeDocument/2006/relationships/oleObject" Target="../embeddings/oleObject1.bin"/><Relationship Id="rId1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8.png"/><Relationship Id="rId3" Type="http://schemas.openxmlformats.org/officeDocument/2006/relationships/tags" Target="../tags/tag28.xml"/><Relationship Id="rId7" Type="http://schemas.openxmlformats.org/officeDocument/2006/relationships/slideLayout" Target="../slideLayouts/slideLayout5.xml"/><Relationship Id="rId12" Type="http://schemas.openxmlformats.org/officeDocument/2006/relationships/image" Target="../media/image2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17.png"/><Relationship Id="rId5" Type="http://schemas.openxmlformats.org/officeDocument/2006/relationships/tags" Target="../tags/tag30.xml"/><Relationship Id="rId10" Type="http://schemas.openxmlformats.org/officeDocument/2006/relationships/image" Target="../media/image10.png"/><Relationship Id="rId4" Type="http://schemas.openxmlformats.org/officeDocument/2006/relationships/tags" Target="../tags/tag29.xml"/><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32.png"/><Relationship Id="rId18" Type="http://schemas.openxmlformats.org/officeDocument/2006/relationships/image" Target="../media/image36.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tags" Target="../tags/tag33.xml"/><Relationship Id="rId16" Type="http://schemas.openxmlformats.org/officeDocument/2006/relationships/image" Target="../media/image34.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30.png"/><Relationship Id="rId5" Type="http://schemas.openxmlformats.org/officeDocument/2006/relationships/tags" Target="../tags/tag36.xml"/><Relationship Id="rId15" Type="http://schemas.openxmlformats.org/officeDocument/2006/relationships/image" Target="../media/image23.png"/><Relationship Id="rId10" Type="http://schemas.openxmlformats.org/officeDocument/2006/relationships/notesSlide" Target="../notesSlides/notesSlide10.xml"/><Relationship Id="rId19" Type="http://schemas.openxmlformats.org/officeDocument/2006/relationships/image" Target="../media/image8.png"/><Relationship Id="rId4" Type="http://schemas.openxmlformats.org/officeDocument/2006/relationships/tags" Target="../tags/tag35.xml"/><Relationship Id="rId9" Type="http://schemas.openxmlformats.org/officeDocument/2006/relationships/slideLayout" Target="../slideLayouts/slideLayout5.xml"/><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tags" Target="../tags/tag41.xml"/><Relationship Id="rId16" Type="http://schemas.openxmlformats.org/officeDocument/2006/relationships/image" Target="../media/image42.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37.png"/><Relationship Id="rId5" Type="http://schemas.openxmlformats.org/officeDocument/2006/relationships/tags" Target="../tags/tag44.xml"/><Relationship Id="rId15" Type="http://schemas.openxmlformats.org/officeDocument/2006/relationships/image" Target="../media/image41.png"/><Relationship Id="rId10" Type="http://schemas.openxmlformats.org/officeDocument/2006/relationships/notesSlide" Target="../notesSlides/notesSlide11.xml"/><Relationship Id="rId4" Type="http://schemas.openxmlformats.org/officeDocument/2006/relationships/tags" Target="../tags/tag43.xml"/><Relationship Id="rId9" Type="http://schemas.openxmlformats.org/officeDocument/2006/relationships/slideLayout" Target="../slideLayouts/slideLayout2.xml"/><Relationship Id="rId1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tags" Target="../tags/tag50.xml"/><Relationship Id="rId21" Type="http://schemas.openxmlformats.org/officeDocument/2006/relationships/image" Target="../media/image41.png"/><Relationship Id="rId7" Type="http://schemas.openxmlformats.org/officeDocument/2006/relationships/tags" Target="../tags/tag54.xml"/><Relationship Id="rId12" Type="http://schemas.openxmlformats.org/officeDocument/2006/relationships/notesSlide" Target="../notesSlides/notesSlide12.xml"/><Relationship Id="rId17" Type="http://schemas.openxmlformats.org/officeDocument/2006/relationships/image" Target="../media/image49.png"/><Relationship Id="rId2" Type="http://schemas.openxmlformats.org/officeDocument/2006/relationships/tags" Target="../tags/tag49.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slideLayout" Target="../slideLayouts/slideLayout5.xml"/><Relationship Id="rId5" Type="http://schemas.openxmlformats.org/officeDocument/2006/relationships/tags" Target="../tags/tag52.xml"/><Relationship Id="rId15" Type="http://schemas.openxmlformats.org/officeDocument/2006/relationships/image" Target="../media/image47.png"/><Relationship Id="rId23" Type="http://schemas.openxmlformats.org/officeDocument/2006/relationships/image" Target="../media/image18.png"/><Relationship Id="rId10" Type="http://schemas.openxmlformats.org/officeDocument/2006/relationships/tags" Target="../tags/tag57.xml"/><Relationship Id="rId19" Type="http://schemas.openxmlformats.org/officeDocument/2006/relationships/image" Target="../media/image51.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46.png"/><Relationship Id="rId22"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60.xml"/><Relationship Id="rId7" Type="http://schemas.openxmlformats.org/officeDocument/2006/relationships/notesSlide" Target="../notesSlides/notesSlide13.xml"/><Relationship Id="rId12" Type="http://schemas.openxmlformats.org/officeDocument/2006/relationships/image" Target="../media/image5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62.xml"/><Relationship Id="rId10" Type="http://schemas.openxmlformats.org/officeDocument/2006/relationships/image" Target="../media/image56.png"/><Relationship Id="rId4" Type="http://schemas.openxmlformats.org/officeDocument/2006/relationships/tags" Target="../tags/tag61.xml"/><Relationship Id="rId9"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3.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6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61.png"/><Relationship Id="rId5" Type="http://schemas.openxmlformats.org/officeDocument/2006/relationships/tags" Target="../tags/tag67.xml"/><Relationship Id="rId10" Type="http://schemas.openxmlformats.org/officeDocument/2006/relationships/image" Target="../media/image60.png"/><Relationship Id="rId4" Type="http://schemas.openxmlformats.org/officeDocument/2006/relationships/tags" Target="../tags/tag66.xml"/><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13" Type="http://schemas.openxmlformats.org/officeDocument/2006/relationships/tags" Target="../tags/tag80.xml"/><Relationship Id="rId18" Type="http://schemas.openxmlformats.org/officeDocument/2006/relationships/oleObject" Target="../embeddings/oleObject2.bin"/><Relationship Id="rId26" Type="http://schemas.openxmlformats.org/officeDocument/2006/relationships/image" Target="../media/image69.png"/><Relationship Id="rId3" Type="http://schemas.openxmlformats.org/officeDocument/2006/relationships/tags" Target="../tags/tag70.xml"/><Relationship Id="rId21" Type="http://schemas.openxmlformats.org/officeDocument/2006/relationships/image" Target="../media/image17.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notesSlide" Target="../notesSlides/notesSlide14.xml"/><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tags" Target="../tags/tag69.xml"/><Relationship Id="rId16" Type="http://schemas.openxmlformats.org/officeDocument/2006/relationships/slideLayout" Target="../slideLayouts/slideLayout5.xml"/><Relationship Id="rId20" Type="http://schemas.openxmlformats.org/officeDocument/2006/relationships/image" Target="../media/image65.png"/><Relationship Id="rId29" Type="http://schemas.openxmlformats.org/officeDocument/2006/relationships/image" Target="../media/image72.png"/><Relationship Id="rId1" Type="http://schemas.openxmlformats.org/officeDocument/2006/relationships/vmlDrawing" Target="../drawings/vmlDrawing2.v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67.png"/><Relationship Id="rId32" Type="http://schemas.openxmlformats.org/officeDocument/2006/relationships/image" Target="../media/image75.png"/><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tags" Target="../tags/tag77.xml"/><Relationship Id="rId19" Type="http://schemas.openxmlformats.org/officeDocument/2006/relationships/image" Target="../media/image64.wmf"/><Relationship Id="rId31" Type="http://schemas.openxmlformats.org/officeDocument/2006/relationships/image" Target="../media/image74.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image" Target="../media/image18.png"/><Relationship Id="rId27" Type="http://schemas.openxmlformats.org/officeDocument/2006/relationships/image" Target="../media/image70.png"/><Relationship Id="rId30" Type="http://schemas.openxmlformats.org/officeDocument/2006/relationships/image" Target="../media/image73.png"/><Relationship Id="rId8" Type="http://schemas.openxmlformats.org/officeDocument/2006/relationships/tags" Target="../tags/tag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7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5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confluence.cornell.edu/download/attachments/77267239/Floc+Roll-up.pdf?version=1&amp;modificationDate=1348753684000" TargetMode="External"/></Relationships>
</file>

<file path=ppt/slides/_rels/slide24.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85.png"/><Relationship Id="rId18" Type="http://schemas.openxmlformats.org/officeDocument/2006/relationships/image" Target="../media/image89.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84.png"/><Relationship Id="rId17" Type="http://schemas.openxmlformats.org/officeDocument/2006/relationships/image" Target="../media/image88.png"/><Relationship Id="rId2" Type="http://schemas.openxmlformats.org/officeDocument/2006/relationships/tags" Target="../tags/tag90.xml"/><Relationship Id="rId16" Type="http://schemas.openxmlformats.org/officeDocument/2006/relationships/image" Target="../media/image23.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83.png"/><Relationship Id="rId5" Type="http://schemas.openxmlformats.org/officeDocument/2006/relationships/tags" Target="../tags/tag93.xml"/><Relationship Id="rId15" Type="http://schemas.openxmlformats.org/officeDocument/2006/relationships/image" Target="../media/image87.png"/><Relationship Id="rId10" Type="http://schemas.openxmlformats.org/officeDocument/2006/relationships/notesSlide" Target="../notesSlides/notesSlide16.xml"/><Relationship Id="rId4" Type="http://schemas.openxmlformats.org/officeDocument/2006/relationships/tags" Target="../tags/tag92.xml"/><Relationship Id="rId9" Type="http://schemas.openxmlformats.org/officeDocument/2006/relationships/slideLayout" Target="../slideLayouts/slideLayout5.xml"/><Relationship Id="rId14" Type="http://schemas.openxmlformats.org/officeDocument/2006/relationships/image" Target="../media/image86.png"/></Relationships>
</file>

<file path=ppt/slides/_rels/slide25.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5.xml"/><Relationship Id="rId7" Type="http://schemas.openxmlformats.org/officeDocument/2006/relationships/oleObject" Target="../embeddings/oleObject3.bin"/><Relationship Id="rId2" Type="http://schemas.openxmlformats.org/officeDocument/2006/relationships/tags" Target="../tags/tag97.xml"/><Relationship Id="rId1" Type="http://schemas.openxmlformats.org/officeDocument/2006/relationships/vmlDrawing" Target="../drawings/vmlDrawing3.vml"/><Relationship Id="rId6" Type="http://schemas.openxmlformats.org/officeDocument/2006/relationships/image" Target="../media/image92.wmf"/><Relationship Id="rId5" Type="http://schemas.openxmlformats.org/officeDocument/2006/relationships/image" Target="../media/image91.emf"/><Relationship Id="rId4" Type="http://schemas.openxmlformats.org/officeDocument/2006/relationships/notesSlide" Target="../notesSlides/notesSlide17.xml"/><Relationship Id="rId9" Type="http://schemas.openxmlformats.org/officeDocument/2006/relationships/image" Target="../media/image93.png"/></Relationships>
</file>

<file path=ppt/slides/_rels/slide2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5.xml"/><Relationship Id="rId7" Type="http://schemas.openxmlformats.org/officeDocument/2006/relationships/image" Target="../media/image97.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notesSlide" Target="../notesSlides/notesSlide19.xml"/><Relationship Id="rId9" Type="http://schemas.openxmlformats.org/officeDocument/2006/relationships/image" Target="../media/image99.png"/></Relationships>
</file>

<file path=ppt/slides/_rels/slide2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101.png"/><Relationship Id="rId3" Type="http://schemas.openxmlformats.org/officeDocument/2006/relationships/tags" Target="../tags/tag102.xml"/><Relationship Id="rId34" Type="http://schemas.openxmlformats.org/officeDocument/2006/relationships/image" Target="../media/image108.png"/><Relationship Id="rId7" Type="http://schemas.openxmlformats.org/officeDocument/2006/relationships/tags" Target="../tags/tag106.xml"/><Relationship Id="rId12" Type="http://schemas.openxmlformats.org/officeDocument/2006/relationships/notesSlide" Target="../notesSlides/notesSlide21.xml"/><Relationship Id="rId33" Type="http://schemas.openxmlformats.org/officeDocument/2006/relationships/image" Target="../media/image107.png"/><Relationship Id="rId2" Type="http://schemas.openxmlformats.org/officeDocument/2006/relationships/tags" Target="../tags/tag101.xml"/><Relationship Id="rId20" Type="http://schemas.openxmlformats.org/officeDocument/2006/relationships/image" Target="../media/image2170.png"/><Relationship Id="rId29" Type="http://schemas.openxmlformats.org/officeDocument/2006/relationships/image" Target="../media/image103.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Layout" Target="../slideLayouts/slideLayout5.xml"/><Relationship Id="rId32" Type="http://schemas.openxmlformats.org/officeDocument/2006/relationships/image" Target="../media/image106.png"/><Relationship Id="rId37" Type="http://schemas.openxmlformats.org/officeDocument/2006/relationships/image" Target="../media/image111.png"/><Relationship Id="rId5" Type="http://schemas.openxmlformats.org/officeDocument/2006/relationships/tags" Target="../tags/tag104.xml"/><Relationship Id="rId28" Type="http://schemas.openxmlformats.org/officeDocument/2006/relationships/image" Target="../media/image102.png"/><Relationship Id="rId36" Type="http://schemas.openxmlformats.org/officeDocument/2006/relationships/image" Target="../media/image110.png"/><Relationship Id="rId10" Type="http://schemas.openxmlformats.org/officeDocument/2006/relationships/tags" Target="../tags/tag109.xml"/><Relationship Id="rId19" Type="http://schemas.openxmlformats.org/officeDocument/2006/relationships/image" Target="../media/image2160.png"/><Relationship Id="rId31" Type="http://schemas.openxmlformats.org/officeDocument/2006/relationships/image" Target="../media/image105.png"/><Relationship Id="rId4" Type="http://schemas.openxmlformats.org/officeDocument/2006/relationships/tags" Target="../tags/tag103.xml"/><Relationship Id="rId9" Type="http://schemas.openxmlformats.org/officeDocument/2006/relationships/tags" Target="../tags/tag108.xml"/><Relationship Id="rId27" Type="http://schemas.openxmlformats.org/officeDocument/2006/relationships/image" Target="../media/image2180.png"/><Relationship Id="rId30" Type="http://schemas.openxmlformats.org/officeDocument/2006/relationships/image" Target="../media/image104.png"/><Relationship Id="rId35" Type="http://schemas.openxmlformats.org/officeDocument/2006/relationships/image" Target="../media/image109.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14.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113.png"/><Relationship Id="rId2" Type="http://schemas.openxmlformats.org/officeDocument/2006/relationships/tags" Target="../tags/tag111.xml"/><Relationship Id="rId16" Type="http://schemas.openxmlformats.org/officeDocument/2006/relationships/image" Target="../media/image10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12.png"/><Relationship Id="rId5" Type="http://schemas.openxmlformats.org/officeDocument/2006/relationships/tags" Target="../tags/tag114.xml"/><Relationship Id="rId15" Type="http://schemas.openxmlformats.org/officeDocument/2006/relationships/image" Target="../media/image116.png"/><Relationship Id="rId10" Type="http://schemas.openxmlformats.org/officeDocument/2006/relationships/image" Target="../media/image106.png"/><Relationship Id="rId4" Type="http://schemas.openxmlformats.org/officeDocument/2006/relationships/tags" Target="../tags/tag113.xml"/><Relationship Id="rId9" Type="http://schemas.openxmlformats.org/officeDocument/2006/relationships/notesSlide" Target="../notesSlides/notesSlide22.xml"/><Relationship Id="rId14" Type="http://schemas.openxmlformats.org/officeDocument/2006/relationships/image" Target="../media/image1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5.xml"/><Relationship Id="rId11" Type="http://schemas.openxmlformats.org/officeDocument/2006/relationships/image" Target="../media/image7.png"/><Relationship Id="rId5" Type="http://schemas.openxmlformats.org/officeDocument/2006/relationships/slideLayout" Target="../slideLayouts/slideLayout5.xml"/><Relationship Id="rId10" Type="http://schemas.openxmlformats.org/officeDocument/2006/relationships/image" Target="../media/image6.png"/><Relationship Id="rId4" Type="http://schemas.openxmlformats.org/officeDocument/2006/relationships/tags" Target="../tags/tag4.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934712"/>
          </a:xfrm>
          <a:prstGeom prst="rect">
            <a:avLst/>
          </a:prstGeom>
        </p:spPr>
      </p:pic>
      <p:sp>
        <p:nvSpPr>
          <p:cNvPr id="4" name="TextBox 3"/>
          <p:cNvSpPr txBox="1"/>
          <p:nvPr/>
        </p:nvSpPr>
        <p:spPr>
          <a:xfrm>
            <a:off x="1727200" y="212179"/>
            <a:ext cx="4131733" cy="1384995"/>
          </a:xfrm>
          <a:prstGeom prst="rect">
            <a:avLst/>
          </a:prstGeom>
          <a:solidFill>
            <a:schemeClr val="bg1"/>
          </a:solidFill>
        </p:spPr>
        <p:txBody>
          <a:bodyPr wrap="square" rtlCol="0">
            <a:spAutoFit/>
          </a:bodyPr>
          <a:lstStyle/>
          <a:p>
            <a:r>
              <a:rPr lang="en-US" dirty="0"/>
              <a:t>Turbidity stops decreasing before primary filter stops growing!</a:t>
            </a:r>
          </a:p>
        </p:txBody>
      </p:sp>
      <p:cxnSp>
        <p:nvCxnSpPr>
          <p:cNvPr id="6" name="Straight Connector 5"/>
          <p:cNvCxnSpPr/>
          <p:nvPr/>
        </p:nvCxnSpPr>
        <p:spPr bwMode="auto">
          <a:xfrm>
            <a:off x="4910667" y="3217846"/>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2878667" y="4284646"/>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9858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tx2"/>
                </a:solidFill>
              </a:rPr>
              <a:t>H</a:t>
            </a:r>
            <a:r>
              <a:rPr lang="en-US" baseline="-25000" dirty="0" err="1">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pic>
        <p:nvPicPr>
          <p:cNvPr id="14" name="Picture 13"/>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48642" y="6222032"/>
            <a:ext cx="516571" cy="525714"/>
          </a:xfrm>
          <a:prstGeom prst="rect">
            <a:avLst/>
          </a:prstGeom>
        </p:spPr>
      </p:pic>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26" name="Picture 2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108575" y="2337037"/>
            <a:ext cx="1686857" cy="243810"/>
          </a:xfrm>
          <a:prstGeom prst="rect">
            <a:avLst/>
          </a:prstGeom>
        </p:spPr>
      </p:pic>
      <p:pic>
        <p:nvPicPr>
          <p:cNvPr id="27" name="Picture 2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886594" y="2889608"/>
            <a:ext cx="1600000" cy="559238"/>
          </a:xfrm>
          <a:prstGeom prst="rect">
            <a:avLst/>
          </a:prstGeom>
        </p:spPr>
      </p:pic>
      <p:pic>
        <p:nvPicPr>
          <p:cNvPr id="28" name="Picture 2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145889" y="2844390"/>
            <a:ext cx="1249524" cy="496762"/>
          </a:xfrm>
          <a:prstGeom prst="rect">
            <a:avLst/>
          </a:prstGeom>
        </p:spPr>
      </p:pic>
      <p:pic>
        <p:nvPicPr>
          <p:cNvPr id="8" name="Picture 7"/>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886594" y="3752458"/>
            <a:ext cx="2841906" cy="608000"/>
          </a:xfrm>
          <a:prstGeom prst="rect">
            <a:avLst/>
          </a:prstGeom>
        </p:spPr>
      </p:pic>
      <p:pic>
        <p:nvPicPr>
          <p:cNvPr id="29" name="Picture 28"/>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573230" y="4788153"/>
            <a:ext cx="4473902" cy="630857"/>
          </a:xfrm>
          <a:prstGeom prst="rect">
            <a:avLst/>
          </a:prstGeom>
        </p:spPr>
      </p:pic>
      <p:pic>
        <p:nvPicPr>
          <p:cNvPr id="30" name="Picture 2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572002" y="5834285"/>
            <a:ext cx="2383241" cy="544000"/>
          </a:xfrm>
          <a:prstGeom prst="rect">
            <a:avLst/>
          </a:prstGeom>
        </p:spPr>
      </p:pic>
      <p:pic>
        <p:nvPicPr>
          <p:cNvPr id="25" name="Picture 2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30846" y="5433848"/>
            <a:ext cx="652190" cy="214857"/>
          </a:xfrm>
          <a:prstGeom prst="rect">
            <a:avLst/>
          </a:prstGeom>
          <a:solidFill>
            <a:schemeClr val="bg1"/>
          </a:solidFill>
        </p:spPr>
      </p:pic>
      <p:pic>
        <p:nvPicPr>
          <p:cNvPr id="24" name="Picture 2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8055292">
            <a:off x="1576027" y="5357016"/>
            <a:ext cx="687238" cy="214857"/>
          </a:xfrm>
          <a:prstGeom prst="rect">
            <a:avLst/>
          </a:prstGeom>
        </p:spPr>
      </p:pic>
      <p:pic>
        <p:nvPicPr>
          <p:cNvPr id="36" name="Picture 35">
            <a:extLst>
              <a:ext uri="{FF2B5EF4-FFF2-40B4-BE49-F238E27FC236}">
                <a16:creationId xmlns:a16="http://schemas.microsoft.com/office/drawing/2014/main" id="{CA7E1D5E-1484-48C6-9C1A-AEDC02E7E49F}"/>
              </a:ext>
            </a:extLst>
          </p:cNvPr>
          <p:cNvPicPr>
            <a:picLocks noChangeAspect="1"/>
          </p:cNvPicPr>
          <p:nvPr/>
        </p:nvPicPr>
        <p:blipFill>
          <a:blip r:embed="rId23"/>
          <a:stretch>
            <a:fillRect/>
          </a:stretch>
        </p:blipFill>
        <p:spPr>
          <a:xfrm>
            <a:off x="10305618" y="0"/>
            <a:ext cx="1886382" cy="1371600"/>
          </a:xfrm>
          <a:prstGeom prst="rect">
            <a:avLst/>
          </a:prstGeom>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25" name="Picture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6715" y="5458644"/>
            <a:ext cx="3768684" cy="729599"/>
          </a:xfrm>
          <a:prstGeom prst="rect">
            <a:avLst/>
          </a:prstGeom>
        </p:spPr>
      </p:pic>
      <p:pic>
        <p:nvPicPr>
          <p:cNvPr id="24" name="Picture 2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32232" y="5458643"/>
            <a:ext cx="2867200" cy="724115"/>
          </a:xfrm>
          <a:prstGeom prst="rect">
            <a:avLst/>
          </a:prstGeom>
        </p:spPr>
      </p:pic>
      <p:pic>
        <p:nvPicPr>
          <p:cNvPr id="22" name="Picture 2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3555" y="3476973"/>
            <a:ext cx="4655544" cy="757029"/>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58611" y="2045672"/>
            <a:ext cx="3605943" cy="757029"/>
          </a:xfrm>
          <a:prstGeom prst="rect">
            <a:avLst/>
          </a:prstGeom>
        </p:spPr>
      </p:pic>
      <p:sp>
        <p:nvSpPr>
          <p:cNvPr id="10" name="TextBox 9"/>
          <p:cNvSpPr txBox="1"/>
          <p:nvPr/>
        </p:nvSpPr>
        <p:spPr>
          <a:xfrm>
            <a:off x="6893169" y="4234002"/>
            <a:ext cx="1874424" cy="523220"/>
          </a:xfrm>
          <a:prstGeom prst="rect">
            <a:avLst/>
          </a:prstGeom>
          <a:noFill/>
        </p:spPr>
        <p:txBody>
          <a:bodyPr wrap="none" rtlCol="0">
            <a:spAutoFit/>
          </a:bodyPr>
          <a:lstStyle/>
          <a:p>
            <a:r>
              <a:rPr lang="en-US" dirty="0"/>
              <a:t>Tube settler</a:t>
            </a:r>
          </a:p>
        </p:txBody>
      </p:sp>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23556" y="2048651"/>
            <a:ext cx="2383240" cy="544000"/>
          </a:xfrm>
          <a:prstGeom prst="rect">
            <a:avLst/>
          </a:prstGeom>
        </p:spPr>
      </p:pic>
      <p:pic>
        <p:nvPicPr>
          <p:cNvPr id="23" name="Picture 2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659155" y="3590939"/>
            <a:ext cx="1840762" cy="601904"/>
          </a:xfrm>
          <a:prstGeom prst="rect">
            <a:avLst/>
          </a:prstGeom>
        </p:spPr>
      </p:pic>
      <p:pic>
        <p:nvPicPr>
          <p:cNvPr id="12" name="Picture 11">
            <a:extLst>
              <a:ext uri="{FF2B5EF4-FFF2-40B4-BE49-F238E27FC236}">
                <a16:creationId xmlns:a16="http://schemas.microsoft.com/office/drawing/2014/main" id="{E0183764-2FA7-4D88-85F3-4F7008DC6025}"/>
              </a:ext>
            </a:extLst>
          </p:cNvPr>
          <p:cNvPicPr>
            <a:picLocks noChangeAspect="1"/>
          </p:cNvPicPr>
          <p:nvPr/>
        </p:nvPicPr>
        <p:blipFill>
          <a:blip r:embed="rId14"/>
          <a:stretch>
            <a:fillRect/>
          </a:stretch>
        </p:blipFill>
        <p:spPr>
          <a:xfrm>
            <a:off x="10305618" y="0"/>
            <a:ext cx="1886382" cy="1371600"/>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6040"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5"/>
            <a:ext cx="555709" cy="62766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8" y="1919236"/>
            <a:ext cx="811153" cy="213462"/>
          </a:xfrm>
          <a:prstGeom prst="rect">
            <a:avLst/>
          </a:prstGeom>
        </p:spPr>
      </p:pic>
      <p:pic>
        <p:nvPicPr>
          <p:cNvPr id="4" name="Picture 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4" y="4336734"/>
            <a:ext cx="3164953" cy="525714"/>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9" y="6064748"/>
            <a:ext cx="2543237" cy="525714"/>
          </a:xfrm>
          <a:prstGeom prst="rect">
            <a:avLst/>
          </a:prstGeom>
        </p:spPr>
      </p:pic>
      <p:pic>
        <p:nvPicPr>
          <p:cNvPr id="13" name="Picture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7" y="6112187"/>
            <a:ext cx="3813708" cy="514603"/>
          </a:xfrm>
          <a:prstGeom prst="rect">
            <a:avLst/>
          </a:prstGeom>
        </p:spPr>
      </p:pic>
      <p:pic>
        <p:nvPicPr>
          <p:cNvPr id="29" name="Picture 28">
            <a:extLst>
              <a:ext uri="{FF2B5EF4-FFF2-40B4-BE49-F238E27FC236}">
                <a16:creationId xmlns:a16="http://schemas.microsoft.com/office/drawing/2014/main" id="{2102877D-1878-451B-8689-AF011E0AC9E9}"/>
              </a:ext>
            </a:extLst>
          </p:cNvPr>
          <p:cNvPicPr>
            <a:picLocks noChangeAspect="1"/>
          </p:cNvPicPr>
          <p:nvPr/>
        </p:nvPicPr>
        <p:blipFill>
          <a:blip r:embed="rId16"/>
          <a:stretch>
            <a:fillRect/>
          </a:stretch>
        </p:blipFill>
        <p:spPr>
          <a:xfrm>
            <a:off x="10305618" y="0"/>
            <a:ext cx="1886382" cy="1371600"/>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28976" y="1705105"/>
            <a:ext cx="635323" cy="646567"/>
          </a:xfrm>
          <a:prstGeom prst="rect">
            <a:avLst/>
          </a:prstGeom>
        </p:spPr>
      </p:pic>
      <p:pic>
        <p:nvPicPr>
          <p:cNvPr id="2" name="Picture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326211" y="5316810"/>
            <a:ext cx="652190" cy="214857"/>
          </a:xfrm>
          <a:prstGeom prst="rect">
            <a:avLst/>
          </a:prstGeom>
          <a:solidFill>
            <a:schemeClr val="bg1"/>
          </a:solidFill>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01106" y="4983910"/>
            <a:ext cx="652190" cy="214857"/>
          </a:xfrm>
          <a:prstGeom prst="rect">
            <a:avLst/>
          </a:prstGeom>
          <a:solidFill>
            <a:schemeClr val="bg1"/>
          </a:solidFill>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13490" y="6458682"/>
            <a:ext cx="737523" cy="214857"/>
          </a:xfrm>
          <a:prstGeom prst="rect">
            <a:avLst/>
          </a:prstGeom>
          <a:solidFill>
            <a:schemeClr val="bg1"/>
          </a:solidFill>
        </p:spPr>
      </p:pic>
      <p:pic>
        <p:nvPicPr>
          <p:cNvPr id="8" name="Picture 7"/>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253005" y="4084088"/>
            <a:ext cx="737523" cy="214857"/>
          </a:xfrm>
          <a:prstGeom prst="rect">
            <a:avLst/>
          </a:prstGeom>
          <a:solidFill>
            <a:schemeClr val="bg1"/>
          </a:solidFill>
        </p:spPr>
      </p:pic>
      <p:pic>
        <p:nvPicPr>
          <p:cNvPr id="33" name="Picture 32">
            <a:extLst>
              <a:ext uri="{FF2B5EF4-FFF2-40B4-BE49-F238E27FC236}">
                <a16:creationId xmlns:a16="http://schemas.microsoft.com/office/drawing/2014/main" id="{D9E2CDC7-77CD-4344-ABB4-3543D3511C36}"/>
              </a:ext>
            </a:extLst>
          </p:cNvPr>
          <p:cNvPicPr>
            <a:picLocks noChangeAspect="1"/>
          </p:cNvPicPr>
          <p:nvPr/>
        </p:nvPicPr>
        <p:blipFill>
          <a:blip r:embed="rId13"/>
          <a:stretch>
            <a:fillRect/>
          </a:stretch>
        </p:blipFill>
        <p:spPr>
          <a:xfrm>
            <a:off x="10305618" y="0"/>
            <a:ext cx="1886382" cy="1371600"/>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590094"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4" name="Picture 3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6"/>
            <a:ext cx="2528002" cy="243810"/>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9619"/>
          </a:xfrm>
          <a:prstGeom prst="rect">
            <a:avLst/>
          </a:prstGeom>
        </p:spPr>
      </p:pic>
      <p:pic>
        <p:nvPicPr>
          <p:cNvPr id="35" name="Picture 3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4" y="3475000"/>
            <a:ext cx="2495999" cy="528762"/>
          </a:xfrm>
          <a:prstGeom prst="rect">
            <a:avLst/>
          </a:prstGeom>
        </p:spPr>
      </p:pic>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4" y="4486060"/>
            <a:ext cx="2383242" cy="544000"/>
          </a:xfrm>
          <a:prstGeom prst="rect">
            <a:avLst/>
          </a:prstGeom>
        </p:spPr>
      </p:pic>
      <p:pic>
        <p:nvPicPr>
          <p:cNvPr id="37" name="Picture 3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29"/>
            <a:ext cx="4274284" cy="608000"/>
          </a:xfrm>
          <a:prstGeom prst="rect">
            <a:avLst/>
          </a:prstGeom>
        </p:spPr>
      </p:pic>
      <p:pic>
        <p:nvPicPr>
          <p:cNvPr id="38" name="Picture 3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6"/>
            <a:ext cx="2371047" cy="678095"/>
          </a:xfrm>
          <a:prstGeom prst="rect">
            <a:avLst/>
          </a:prstGeom>
        </p:spPr>
      </p:pic>
      <p:pic>
        <p:nvPicPr>
          <p:cNvPr id="39" name="Picture 3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16000" cy="731429"/>
          </a:xfrm>
          <a:prstGeom prst="rect">
            <a:avLst/>
          </a:prstGeom>
        </p:spPr>
      </p:pic>
      <p:pic>
        <p:nvPicPr>
          <p:cNvPr id="23" name="Picture 22">
            <a:extLst>
              <a:ext uri="{FF2B5EF4-FFF2-40B4-BE49-F238E27FC236}">
                <a16:creationId xmlns:a16="http://schemas.microsoft.com/office/drawing/2014/main" id="{35A233DD-ADE3-4C99-AD30-0AB515F04547}"/>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260938"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dirty="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92597"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7" y="3436028"/>
            <a:ext cx="2653303" cy="608845"/>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2" name="Picture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3"/>
            <a:ext cx="1773714" cy="557714"/>
          </a:xfrm>
          <a:prstGeom prst="rect">
            <a:avLst/>
          </a:prstGeom>
        </p:spPr>
      </p:pic>
      <p:pic>
        <p:nvPicPr>
          <p:cNvPr id="16" name="Picture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8"/>
            <a:ext cx="2293333" cy="557714"/>
          </a:xfrm>
          <a:prstGeom prst="rect">
            <a:avLst/>
          </a:prstGeom>
        </p:spPr>
      </p:pic>
      <p:pic>
        <p:nvPicPr>
          <p:cNvPr id="14" name="Picture 1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5714"/>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5" y="4877600"/>
            <a:ext cx="2238477" cy="608000"/>
          </a:xfrm>
          <a:prstGeom prst="rect">
            <a:avLst/>
          </a:prstGeom>
        </p:spPr>
      </p:pic>
      <p:pic>
        <p:nvPicPr>
          <p:cNvPr id="22" name="Picture 2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7"/>
            <a:ext cx="1865143" cy="60800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870141" y="4839452"/>
            <a:ext cx="5080237" cy="523220"/>
          </a:xfrm>
          <a:prstGeom prst="rect">
            <a:avLst/>
          </a:prstGeom>
          <a:noFill/>
        </p:spPr>
        <p:txBody>
          <a:bodyPr wrap="none" rtlCol="0">
            <a:spAutoFit/>
          </a:bodyPr>
          <a:lstStyle/>
          <a:p>
            <a:r>
              <a:rPr lang="en-US" dirty="0"/>
              <a:t>is 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51491" y="1905809"/>
            <a:ext cx="2053950" cy="662399"/>
          </a:xfrm>
          <a:prstGeom prst="rect">
            <a:avLst/>
          </a:prstGeom>
        </p:spPr>
      </p:pic>
      <p:pic>
        <p:nvPicPr>
          <p:cNvPr id="23" name="Picture 2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632132" y="1864611"/>
            <a:ext cx="5414858" cy="830777"/>
          </a:xfrm>
          <a:prstGeom prst="rect">
            <a:avLst/>
          </a:prstGeom>
        </p:spPr>
      </p:pic>
      <p:pic>
        <p:nvPicPr>
          <p:cNvPr id="24" name="Picture 23"/>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51492" y="2854216"/>
            <a:ext cx="2029715" cy="609524"/>
          </a:xfrm>
          <a:prstGeom prst="rect">
            <a:avLst/>
          </a:prstGeom>
        </p:spPr>
      </p:pic>
      <p:pic>
        <p:nvPicPr>
          <p:cNvPr id="25" name="Picture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864180" y="3081443"/>
            <a:ext cx="2005333" cy="525714"/>
          </a:xfrm>
          <a:prstGeom prst="rect">
            <a:avLst/>
          </a:prstGeom>
        </p:spPr>
      </p:pic>
      <p:pic>
        <p:nvPicPr>
          <p:cNvPr id="12" name="Picture 11"/>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5" name="Picture 1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4919" y="4714504"/>
            <a:ext cx="1865143" cy="620191"/>
          </a:xfrm>
          <a:prstGeom prst="rect">
            <a:avLst/>
          </a:prstGeom>
        </p:spPr>
      </p:pic>
      <p:pic>
        <p:nvPicPr>
          <p:cNvPr id="30" name="Picture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88194" y="5637620"/>
            <a:ext cx="2309914" cy="747217"/>
          </a:xfrm>
          <a:prstGeom prst="rect">
            <a:avLst/>
          </a:prstGeom>
        </p:spPr>
      </p:pic>
      <p:pic>
        <p:nvPicPr>
          <p:cNvPr id="13" name="Picture 12"/>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3422788" y="4091253"/>
            <a:ext cx="1254095" cy="525714"/>
          </a:xfrm>
          <a:prstGeom prst="rect">
            <a:avLst/>
          </a:prstGeom>
        </p:spPr>
      </p:pic>
      <p:pic>
        <p:nvPicPr>
          <p:cNvPr id="14" name="Picture 13"/>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19" name="Picture 18"/>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3038437" y="4980660"/>
            <a:ext cx="832086" cy="260142"/>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4"/>
            <a:ext cx="2230857" cy="60952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2"/>
            <a:ext cx="1837714" cy="609524"/>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883428" cy="609524"/>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3"/>
            <a:ext cx="1551238" cy="611047"/>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752381" cy="271238"/>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27" name="Picture 2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3"/>
            <a:ext cx="2230857" cy="60952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6" y="2974194"/>
            <a:ext cx="2416763" cy="560762"/>
          </a:xfrm>
          <a:prstGeom prst="rect">
            <a:avLst/>
          </a:prstGeom>
        </p:spPr>
      </p:pic>
      <p:pic>
        <p:nvPicPr>
          <p:cNvPr id="29" name="Picture 2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734095" cy="563809"/>
          </a:xfrm>
          <a:prstGeom prst="rect">
            <a:avLst/>
          </a:prstGeom>
        </p:spPr>
      </p:pic>
      <p:pic>
        <p:nvPicPr>
          <p:cNvPr id="30" name="Picture 2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7634" y="5755014"/>
            <a:ext cx="2014477" cy="594286"/>
          </a:xfrm>
          <a:prstGeom prst="rect">
            <a:avLst/>
          </a:prstGeom>
        </p:spPr>
      </p:pic>
      <p:pic>
        <p:nvPicPr>
          <p:cNvPr id="31"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63067" y="5762960"/>
            <a:ext cx="2489905" cy="617143"/>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1837064" name="Equation" r:id="rId18" imgW="304560" imgH="380880" progId="Equation.DSMT4">
                  <p:embed/>
                </p:oleObj>
              </mc:Choice>
              <mc:Fallback>
                <p:oleObj name="Equation" r:id="rId18" imgW="304560" imgH="380880" progId="Equation.DSMT4">
                  <p:embed/>
                  <p:pic>
                    <p:nvPicPr>
                      <p:cNvPr id="44"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47" idx="0"/>
          </p:cNvCxnSpPr>
          <p:nvPr/>
        </p:nvCxnSpPr>
        <p:spPr bwMode="auto">
          <a:xfrm rot="10800000" flipV="1">
            <a:off x="5554827" y="5111169"/>
            <a:ext cx="1026720" cy="180940"/>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52" name="Group 51"/>
          <p:cNvGrpSpPr/>
          <p:nvPr/>
        </p:nvGrpSpPr>
        <p:grpSpPr>
          <a:xfrm>
            <a:off x="306553" y="5901048"/>
            <a:ext cx="1085598" cy="627722"/>
            <a:chOff x="306553" y="5901048"/>
            <a:chExt cx="1085598" cy="627722"/>
          </a:xfrm>
        </p:grpSpPr>
        <p:pic>
          <p:nvPicPr>
            <p:cNvPr id="36" name="Picture 35"/>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796441" y="6143284"/>
              <a:ext cx="595710" cy="196250"/>
            </a:xfrm>
            <a:prstGeom prst="rect">
              <a:avLst/>
            </a:prstGeom>
          </p:spPr>
        </p:pic>
        <p:pic>
          <p:nvPicPr>
            <p:cNvPr id="51" name="Picture 50"/>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17758343">
              <a:off x="90817" y="6116784"/>
              <a:ext cx="627722" cy="196250"/>
            </a:xfrm>
            <a:prstGeom prst="rect">
              <a:avLst/>
            </a:prstGeom>
          </p:spPr>
        </p:pic>
      </p:grpSp>
      <p:grpSp>
        <p:nvGrpSpPr>
          <p:cNvPr id="83" name="Group 82">
            <a:extLst>
              <a:ext uri="{FF2B5EF4-FFF2-40B4-BE49-F238E27FC236}">
                <a16:creationId xmlns:a16="http://schemas.microsoft.com/office/drawing/2014/main" id="{5023624F-FFBE-4129-9CE5-DF76431D45C1}"/>
              </a:ext>
            </a:extLst>
          </p:cNvPr>
          <p:cNvGrpSpPr/>
          <p:nvPr/>
        </p:nvGrpSpPr>
        <p:grpSpPr>
          <a:xfrm>
            <a:off x="355294" y="5863616"/>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40" name="Picture 39"/>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67310" y="5990761"/>
            <a:ext cx="1782856" cy="496762"/>
          </a:xfrm>
          <a:prstGeom prst="rect">
            <a:avLst/>
          </a:prstGeom>
        </p:spPr>
      </p:pic>
      <p:pic>
        <p:nvPicPr>
          <p:cNvPr id="2" name="Picture 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3729260" y="2511162"/>
            <a:ext cx="2130593" cy="491391"/>
          </a:xfrm>
          <a:prstGeom prst="rect">
            <a:avLst/>
          </a:prstGeom>
        </p:spPr>
      </p:pic>
      <p:pic>
        <p:nvPicPr>
          <p:cNvPr id="3" name="Picture 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4"/>
            <a:ext cx="2125714" cy="522666"/>
          </a:xfrm>
          <a:prstGeom prst="rect">
            <a:avLst/>
          </a:prstGeom>
        </p:spPr>
      </p:pic>
      <p:pic>
        <p:nvPicPr>
          <p:cNvPr id="32" name="Picture 31"/>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447882" y="3866255"/>
            <a:ext cx="1782856" cy="496762"/>
          </a:xfrm>
          <a:prstGeom prst="rect">
            <a:avLst/>
          </a:prstGeom>
        </p:spPr>
      </p:pic>
      <p:pic>
        <p:nvPicPr>
          <p:cNvPr id="47" name="Picture 46"/>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6" y="5292109"/>
            <a:ext cx="2497521" cy="234666"/>
          </a:xfrm>
          <a:prstGeom prst="rect">
            <a:avLst/>
          </a:prstGeom>
        </p:spPr>
      </p:pic>
      <p:pic>
        <p:nvPicPr>
          <p:cNvPr id="4" name="Picture 3"/>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970761" y="5998429"/>
            <a:ext cx="2166857" cy="522666"/>
          </a:xfrm>
          <a:prstGeom prst="rect">
            <a:avLst/>
          </a:prstGeom>
        </p:spPr>
      </p:pic>
      <p:pic>
        <p:nvPicPr>
          <p:cNvPr id="10" name="Picture 9"/>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3"/>
            <a:ext cx="1560381" cy="574476"/>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1" name="Picture 30"/>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3" name="Picture 32"/>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34" name="Picture 33"/>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5"/>
            <a:ext cx="6262856" cy="620190"/>
          </a:xfrm>
          <a:prstGeom prst="rect">
            <a:avLst/>
          </a:prstGeom>
        </p:spPr>
      </p:pic>
      <p:pic>
        <p:nvPicPr>
          <p:cNvPr id="14" name="Picture 1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108220" y="2886687"/>
            <a:ext cx="687238" cy="176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filter observations</a:t>
            </a:r>
          </a:p>
        </p:txBody>
      </p:sp>
      <p:sp>
        <p:nvSpPr>
          <p:cNvPr id="3" name="Content Placeholder 2"/>
          <p:cNvSpPr>
            <a:spLocks noGrp="1"/>
          </p:cNvSpPr>
          <p:nvPr>
            <p:ph idx="1"/>
          </p:nvPr>
        </p:nvSpPr>
        <p:spPr/>
        <p:txBody>
          <a:bodyPr/>
          <a:lstStyle/>
          <a:p>
            <a:r>
              <a:rPr lang="en-US" dirty="0"/>
              <a:t>First order removal with respect to depth initially</a:t>
            </a:r>
          </a:p>
          <a:p>
            <a:r>
              <a:rPr lang="en-US" dirty="0"/>
              <a:t>Turbidity above the primary filter is similar to raw water turbidity </a:t>
            </a:r>
            <a:r>
              <a:rPr lang="en-US" sz="2800" dirty="0"/>
              <a:t>(Dr. Casey Garland observation)</a:t>
            </a:r>
            <a:endParaRPr lang="en-US" dirty="0"/>
          </a:p>
          <a:p>
            <a:r>
              <a:rPr lang="en-US" dirty="0"/>
              <a:t>Primary particle capture may continue at primary filter depths greater than 1 m</a:t>
            </a:r>
          </a:p>
        </p:txBody>
      </p:sp>
    </p:spTree>
    <p:extLst>
      <p:ext uri="{BB962C8B-B14F-4D97-AF65-F5344CB8AC3E}">
        <p14:creationId xmlns:p14="http://schemas.microsoft.com/office/powerpoint/2010/main" val="23458008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7592" y="3400683"/>
            <a:ext cx="5179428" cy="699429"/>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2731" y="4696183"/>
            <a:ext cx="8303807" cy="883712"/>
          </a:xfrm>
          <a:prstGeom prst="rect">
            <a:avLst/>
          </a:prstGeom>
        </p:spPr>
      </p:pic>
      <p:pic>
        <p:nvPicPr>
          <p:cNvPr id="4" name="Picture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05917" y="2123416"/>
            <a:ext cx="1560381"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88FB-1354-4552-A9B8-54B166385CE6}"/>
              </a:ext>
            </a:extLst>
          </p:cNvPr>
          <p:cNvSpPr>
            <a:spLocks noGrp="1"/>
          </p:cNvSpPr>
          <p:nvPr>
            <p:ph type="title"/>
          </p:nvPr>
        </p:nvSpPr>
        <p:spPr/>
        <p:txBody>
          <a:bodyPr/>
          <a:lstStyle/>
          <a:p>
            <a:r>
              <a:rPr lang="en-US" dirty="0"/>
              <a:t>Given fractal dimension = 2</a:t>
            </a:r>
          </a:p>
        </p:txBody>
      </p:sp>
      <p:pic>
        <p:nvPicPr>
          <p:cNvPr id="5" name="Picture 4" descr="\documentclass{article}&#10;\usepackage{amsmath}&#10;\pagestyle{empty}&#10;\begin{document}&#10;&#10;$$S \approx \frac{3 \bar v_{z_{Plate}}}{\sin^2 \alpha}  D_0 &#10;\left( \frac{18 \Phi \nu_{H_2O}}{g D_0^2} \frac{\rho_{H_2O}}{\rho_{Floc_0} - \rho_{H_2O}} &#10;\right)$$&#10;&#10;&#10;\end{document}" title="IguanaTex Bitmap Display">
            <a:extLst>
              <a:ext uri="{FF2B5EF4-FFF2-40B4-BE49-F238E27FC236}">
                <a16:creationId xmlns:a16="http://schemas.microsoft.com/office/drawing/2014/main" id="{65BDDF1D-3329-4FF1-9C98-08703EB32DC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3045" y="1970569"/>
            <a:ext cx="5947243" cy="772045"/>
          </a:xfrm>
          <a:prstGeom prst="rect">
            <a:avLst/>
          </a:prstGeom>
        </p:spPr>
      </p:pic>
      <p:pic>
        <p:nvPicPr>
          <p:cNvPr id="12" name="Picture 11" descr="\documentclass{article}&#10;\usepackage{amsmath}&#10;\pagestyle{empty}&#10;\begin{document}&#10;&#10;$$S \approx \frac{3 \bar v_{z_{Plate}}}{\sin^2 \alpha}  &#10;\left( \frac{18 \nu}{g D_{cp}} \frac{\rho_{H_2O}}{\rho_{cp} - \rho_{H_2O}} &#10;\right)$$&#10;&#10;&#10;\end{document}" title="IguanaTex Bitmap Display">
            <a:extLst>
              <a:ext uri="{FF2B5EF4-FFF2-40B4-BE49-F238E27FC236}">
                <a16:creationId xmlns:a16="http://schemas.microsoft.com/office/drawing/2014/main" id="{9B56670C-90D6-42EE-A3AE-F2E8BFADD91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17281" y="3341583"/>
            <a:ext cx="4572580" cy="775896"/>
          </a:xfrm>
          <a:prstGeom prst="rect">
            <a:avLst/>
          </a:prstGeom>
        </p:spPr>
      </p:pic>
    </p:spTree>
    <p:extLst>
      <p:ext uri="{BB962C8B-B14F-4D97-AF65-F5344CB8AC3E}">
        <p14:creationId xmlns:p14="http://schemas.microsoft.com/office/powerpoint/2010/main" val="2856179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8" y="1868041"/>
            <a:ext cx="8306837"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792738" y="182967"/>
            <a:ext cx="2713038" cy="1857669"/>
            <a:chOff x="2320"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320"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795" name="Picture 118579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5" y="4255997"/>
            <a:ext cx="2644113" cy="877715"/>
          </a:xfrm>
          <a:prstGeom prst="rect">
            <a:avLst/>
          </a:prstGeom>
        </p:spPr>
      </p:pic>
      <p:pic>
        <p:nvPicPr>
          <p:cNvPr id="11" name="Picture 10"/>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4" y="2359997"/>
            <a:ext cx="2526121" cy="227629"/>
          </a:xfrm>
          <a:prstGeom prst="rect">
            <a:avLst/>
          </a:prstGeom>
        </p:spPr>
      </p:pic>
      <p:pic>
        <p:nvPicPr>
          <p:cNvPr id="63" name="Picture 6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490248" cy="556208"/>
          </a:xfrm>
          <a:prstGeom prst="rect">
            <a:avLst/>
          </a:prstGeom>
        </p:spPr>
      </p:pic>
      <p:pic>
        <p:nvPicPr>
          <p:cNvPr id="13" name="Picture 1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205577" cy="656156"/>
          </a:xfrm>
          <a:prstGeom prst="rect">
            <a:avLst/>
          </a:prstGeom>
        </p:spPr>
      </p:pic>
      <p:pic>
        <p:nvPicPr>
          <p:cNvPr id="3" name="Picture 2"/>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8" y="3108832"/>
            <a:ext cx="1985525" cy="608000"/>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7" y="4343622"/>
            <a:ext cx="2383241" cy="544000"/>
          </a:xfrm>
          <a:prstGeom prst="rect">
            <a:avLst/>
          </a:prstGeom>
        </p:spPr>
      </p:pic>
      <p:pic>
        <p:nvPicPr>
          <p:cNvPr id="1185796" name="Picture 118579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9" y="5812852"/>
            <a:ext cx="4653712" cy="608000"/>
          </a:xfrm>
          <a:prstGeom prst="rect">
            <a:avLst/>
          </a:prstGeom>
        </p:spPr>
      </p:pic>
      <p:pic>
        <p:nvPicPr>
          <p:cNvPr id="1185794" name="Picture 118579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1196190"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DA1FC567-7B39-402C-8D7C-1085CD33B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filter will end up helping us here!</a:t>
            </a:r>
          </a:p>
        </p:txBody>
      </p:sp>
      <p:graphicFrame>
        <p:nvGraphicFramePr>
          <p:cNvPr id="7" name="Object 5"/>
          <p:cNvGraphicFramePr>
            <a:graphicFrameLocks noChangeAspect="1"/>
          </p:cNvGraphicFramePr>
          <p:nvPr>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838088" name="Equation" r:id="rId7" imgW="1257120" imgH="457200" progId="Equation.DSMT4">
                  <p:embed/>
                </p:oleObj>
              </mc:Choice>
              <mc:Fallback>
                <p:oleObj name="Equation" r:id="rId7" imgW="1257120" imgH="457200" progId="Equation.DSMT4">
                  <p:embed/>
                  <p:pic>
                    <p:nvPicPr>
                      <p:cNvPr id="7" name="Object 5"/>
                      <p:cNvPicPr>
                        <a:picLocks noChangeAspect="1" noChangeArrowheads="1"/>
                      </p:cNvPicPr>
                      <p:nvPr/>
                    </p:nvPicPr>
                    <p:blipFill>
                      <a:blip r:embed="rId8"/>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501811"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87699" y="742968"/>
            <a:ext cx="4339807" cy="608000"/>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filter,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6968161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4066" name="Picture 2" descr="https://aguaclara.github.io/Textbook/_images/terminal_velocity_floc_diam.png">
            <a:extLst>
              <a:ext uri="{FF2B5EF4-FFF2-40B4-BE49-F238E27FC236}">
                <a16:creationId xmlns:a16="http://schemas.microsoft.com/office/drawing/2014/main" id="{AD7A2A07-3D15-4130-9A74-10FE78A23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05" y="1561427"/>
            <a:ext cx="49911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9876" name="Rectangle 4"/>
          <p:cNvSpPr>
            <a:spLocks noGrp="1" noChangeArrowheads="1"/>
          </p:cNvSpPr>
          <p:nvPr>
            <p:ph type="title"/>
          </p:nvPr>
        </p:nvSpPr>
        <p:spPr>
          <a:xfrm>
            <a:off x="457200" y="228600"/>
            <a:ext cx="7171510" cy="1143000"/>
          </a:xfrm>
        </p:spPr>
        <p:txBody>
          <a:bodyPr/>
          <a:lstStyle/>
          <a:p>
            <a:r>
              <a:rPr lang="en-US" dirty="0"/>
              <a:t>Floc Terminal Velocity does increase with diameter</a:t>
            </a:r>
          </a:p>
        </p:txBody>
      </p:sp>
      <p:pic>
        <p:nvPicPr>
          <p:cNvPr id="6" name="Picture 5" descr="\documentclass{article}&#10;\usepackage{amsmath}&#10;\pagestyle{empty}&#10;\begin{document}&#10;&#10;$$v_t = \frac{D_{cp}^2g}{18\nu}\frac{\rho_{cp} -    \rho_{H_2O}}{\rho_{H_2O}} \left( \frac{D_{floc}}{D_{cp}} \right) ^{\Pi_{fractal}-1}$$&#10;&#10;&#10;\end{document}" title="IguanaTex Bitmap Display">
            <a:extLst>
              <a:ext uri="{FF2B5EF4-FFF2-40B4-BE49-F238E27FC236}">
                <a16:creationId xmlns:a16="http://schemas.microsoft.com/office/drawing/2014/main" id="{2B534D4B-531C-4A53-AC35-F9117C1EFDB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13760" y="549606"/>
            <a:ext cx="4501332" cy="670476"/>
          </a:xfrm>
          <a:prstGeom prst="rect">
            <a:avLst/>
          </a:prstGeom>
        </p:spPr>
      </p:pic>
      <p:pic>
        <p:nvPicPr>
          <p:cNvPr id="13" name="Picture 12" descr="\documentclass{article}&#10;\usepackage{amsmath}&#10;\pagestyle{empty}&#10;\begin{document}&#10;&#10;$$v_t$$&#10;$$D_{cp}$$&#10;$$D_{floc}$$&#10;$$\rho_{cp}$$&#10;$$\rho_{H_2O}$$&#10;$$\nu$$&#10;$$\Pi_{fractal}$$&#10;&#10;\end{document}" title="IguanaTex Bitmap Display">
            <a:extLst>
              <a:ext uri="{FF2B5EF4-FFF2-40B4-BE49-F238E27FC236}">
                <a16:creationId xmlns:a16="http://schemas.microsoft.com/office/drawing/2014/main" id="{92C5EAAA-20D3-426D-BC4A-085E1EC0A9E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005149" y="1741156"/>
            <a:ext cx="836571" cy="2918095"/>
          </a:xfrm>
          <a:prstGeom prst="rect">
            <a:avLst/>
          </a:prstGeom>
        </p:spPr>
      </p:pic>
      <p:pic>
        <p:nvPicPr>
          <p:cNvPr id="14" name="Picture 13">
            <a:extLst>
              <a:ext uri="{FF2B5EF4-FFF2-40B4-BE49-F238E27FC236}">
                <a16:creationId xmlns:a16="http://schemas.microsoft.com/office/drawing/2014/main" id="{EE8383A2-2F9A-4FB1-B451-4BEFE859EDAF}"/>
              </a:ext>
            </a:extLst>
          </p:cNvPr>
          <p:cNvPicPr>
            <a:picLocks noChangeAspect="1"/>
          </p:cNvPicPr>
          <p:nvPr/>
        </p:nvPicPr>
        <p:blipFill>
          <a:blip r:embed="rId8"/>
          <a:stretch>
            <a:fillRect/>
          </a:stretch>
        </p:blipFill>
        <p:spPr>
          <a:xfrm>
            <a:off x="5949182" y="1509971"/>
            <a:ext cx="2929156" cy="1306150"/>
          </a:xfrm>
          <a:prstGeom prst="rect">
            <a:avLst/>
          </a:prstGeom>
        </p:spPr>
      </p:pic>
      <p:grpSp>
        <p:nvGrpSpPr>
          <p:cNvPr id="33" name="Group 32">
            <a:extLst>
              <a:ext uri="{FF2B5EF4-FFF2-40B4-BE49-F238E27FC236}">
                <a16:creationId xmlns:a16="http://schemas.microsoft.com/office/drawing/2014/main" id="{222E609E-5173-4EE5-8308-A2DAEBD31C9B}"/>
              </a:ext>
            </a:extLst>
          </p:cNvPr>
          <p:cNvGrpSpPr/>
          <p:nvPr/>
        </p:nvGrpSpPr>
        <p:grpSpPr>
          <a:xfrm>
            <a:off x="4881021" y="1904085"/>
            <a:ext cx="4144107" cy="1873208"/>
            <a:chOff x="4881021" y="1904085"/>
            <a:chExt cx="4144107" cy="1873208"/>
          </a:xfrm>
        </p:grpSpPr>
        <p:sp>
          <p:nvSpPr>
            <p:cNvPr id="10" name="TextBox 9">
              <a:extLst>
                <a:ext uri="{FF2B5EF4-FFF2-40B4-BE49-F238E27FC236}">
                  <a16:creationId xmlns:a16="http://schemas.microsoft.com/office/drawing/2014/main" id="{3E37706E-0BEE-43CA-85DF-FABDEA05E2C5}"/>
                </a:ext>
              </a:extLst>
            </p:cNvPr>
            <p:cNvSpPr txBox="1"/>
            <p:nvPr/>
          </p:nvSpPr>
          <p:spPr>
            <a:xfrm>
              <a:off x="6634187" y="2835325"/>
              <a:ext cx="2390941" cy="923330"/>
            </a:xfrm>
            <a:prstGeom prst="rect">
              <a:avLst/>
            </a:prstGeom>
            <a:noFill/>
          </p:spPr>
          <p:txBody>
            <a:bodyPr wrap="square" rtlCol="0">
              <a:spAutoFit/>
            </a:bodyPr>
            <a:lstStyle/>
            <a:p>
              <a:r>
                <a:rPr lang="en-US" sz="1800" dirty="0"/>
                <a:t>How fast a particle must fall to be captured by the plate settlers</a:t>
              </a:r>
            </a:p>
          </p:txBody>
        </p:sp>
        <p:grpSp>
          <p:nvGrpSpPr>
            <p:cNvPr id="30" name="Group 29">
              <a:extLst>
                <a:ext uri="{FF2B5EF4-FFF2-40B4-BE49-F238E27FC236}">
                  <a16:creationId xmlns:a16="http://schemas.microsoft.com/office/drawing/2014/main" id="{ABD37A04-4257-49E9-A602-8FE92ABF3141}"/>
                </a:ext>
              </a:extLst>
            </p:cNvPr>
            <p:cNvGrpSpPr/>
            <p:nvPr/>
          </p:nvGrpSpPr>
          <p:grpSpPr>
            <a:xfrm>
              <a:off x="4881021" y="2939797"/>
              <a:ext cx="1598045" cy="837496"/>
              <a:chOff x="4881021" y="2939797"/>
              <a:chExt cx="1598045" cy="837496"/>
            </a:xfrm>
          </p:grpSpPr>
          <p:pic>
            <p:nvPicPr>
              <p:cNvPr id="7" name="Picture 6">
                <a:extLst>
                  <a:ext uri="{FF2B5EF4-FFF2-40B4-BE49-F238E27FC236}">
                    <a16:creationId xmlns:a16="http://schemas.microsoft.com/office/drawing/2014/main" id="{19632E20-B865-4489-A8D6-E56E8D23E53F}"/>
                  </a:ext>
                </a:extLst>
              </p:cNvPr>
              <p:cNvPicPr>
                <a:picLocks noChangeAspect="1"/>
              </p:cNvPicPr>
              <p:nvPr/>
            </p:nvPicPr>
            <p:blipFill>
              <a:blip r:embed="rId9"/>
              <a:stretch>
                <a:fillRect/>
              </a:stretch>
            </p:blipFill>
            <p:spPr>
              <a:xfrm>
                <a:off x="5573801" y="2939797"/>
                <a:ext cx="905265" cy="837496"/>
              </a:xfrm>
              <a:prstGeom prst="rect">
                <a:avLst/>
              </a:prstGeom>
            </p:spPr>
          </p:pic>
          <p:cxnSp>
            <p:nvCxnSpPr>
              <p:cNvPr id="9" name="Straight Arrow Connector 8">
                <a:extLst>
                  <a:ext uri="{FF2B5EF4-FFF2-40B4-BE49-F238E27FC236}">
                    <a16:creationId xmlns:a16="http://schemas.microsoft.com/office/drawing/2014/main" id="{C960C718-89FF-4FEA-9C28-91837E30689F}"/>
                  </a:ext>
                </a:extLst>
              </p:cNvPr>
              <p:cNvCxnSpPr>
                <a:stCxn id="7" idx="1"/>
              </p:cNvCxnSpPr>
              <p:nvPr/>
            </p:nvCxnSpPr>
            <p:spPr>
              <a:xfrm flipH="1">
                <a:off x="4881021" y="3358545"/>
                <a:ext cx="692780" cy="70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a:extLst>
                <a:ext uri="{FF2B5EF4-FFF2-40B4-BE49-F238E27FC236}">
                  <a16:creationId xmlns:a16="http://schemas.microsoft.com/office/drawing/2014/main" id="{B70D65D2-A3B5-4E80-B3B7-A426C2B76618}"/>
                </a:ext>
              </a:extLst>
            </p:cNvPr>
            <p:cNvCxnSpPr>
              <a:cxnSpLocks/>
            </p:cNvCxnSpPr>
            <p:nvPr/>
          </p:nvCxnSpPr>
          <p:spPr>
            <a:xfrm flipH="1">
              <a:off x="4932393" y="1904085"/>
              <a:ext cx="1210301" cy="1517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BE76233-594C-4081-A6F5-237B278BF93E}"/>
              </a:ext>
            </a:extLst>
          </p:cNvPr>
          <p:cNvGrpSpPr/>
          <p:nvPr/>
        </p:nvGrpSpPr>
        <p:grpSpPr>
          <a:xfrm>
            <a:off x="4881021" y="2064319"/>
            <a:ext cx="3930541" cy="700363"/>
            <a:chOff x="4881021" y="2064319"/>
            <a:chExt cx="3930541" cy="700363"/>
          </a:xfrm>
        </p:grpSpPr>
        <p:cxnSp>
          <p:nvCxnSpPr>
            <p:cNvPr id="42" name="Straight Arrow Connector 41">
              <a:extLst>
                <a:ext uri="{FF2B5EF4-FFF2-40B4-BE49-F238E27FC236}">
                  <a16:creationId xmlns:a16="http://schemas.microsoft.com/office/drawing/2014/main" id="{3AC98C8B-BF92-49BB-B0C7-3BC9851BD583}"/>
                </a:ext>
              </a:extLst>
            </p:cNvPr>
            <p:cNvCxnSpPr>
              <a:cxnSpLocks/>
            </p:cNvCxnSpPr>
            <p:nvPr/>
          </p:nvCxnSpPr>
          <p:spPr>
            <a:xfrm flipH="1">
              <a:off x="4881021" y="2251864"/>
              <a:ext cx="1494493" cy="512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67FDFAD-3FD5-4179-BAF8-6704860C97A8}"/>
                </a:ext>
              </a:extLst>
            </p:cNvPr>
            <p:cNvSpPr txBox="1"/>
            <p:nvPr/>
          </p:nvSpPr>
          <p:spPr>
            <a:xfrm>
              <a:off x="6420621" y="2064319"/>
              <a:ext cx="2390941" cy="369332"/>
            </a:xfrm>
            <a:prstGeom prst="rect">
              <a:avLst/>
            </a:prstGeom>
            <a:noFill/>
          </p:spPr>
          <p:txBody>
            <a:bodyPr wrap="square" rtlCol="0">
              <a:spAutoFit/>
            </a:bodyPr>
            <a:lstStyle/>
            <a:p>
              <a:r>
                <a:rPr lang="en-US" sz="1800" dirty="0"/>
                <a:t>velocity here</a:t>
              </a:r>
            </a:p>
          </p:txBody>
        </p:sp>
      </p:grpSp>
      <p:sp>
        <p:nvSpPr>
          <p:cNvPr id="28" name="TextBox 27">
            <a:extLst>
              <a:ext uri="{FF2B5EF4-FFF2-40B4-BE49-F238E27FC236}">
                <a16:creationId xmlns:a16="http://schemas.microsoft.com/office/drawing/2014/main" id="{617B8FD8-EC1E-4666-A7CC-ECAEA8D32C20}"/>
              </a:ext>
            </a:extLst>
          </p:cNvPr>
          <p:cNvSpPr txBox="1"/>
          <p:nvPr/>
        </p:nvSpPr>
        <p:spPr>
          <a:xfrm>
            <a:off x="9821740" y="1613029"/>
            <a:ext cx="1640321" cy="338554"/>
          </a:xfrm>
          <a:prstGeom prst="rect">
            <a:avLst/>
          </a:prstGeom>
          <a:noFill/>
        </p:spPr>
        <p:txBody>
          <a:bodyPr wrap="none" rtlCol="0">
            <a:spAutoFit/>
          </a:bodyPr>
          <a:lstStyle/>
          <a:p>
            <a:r>
              <a:rPr lang="en-US" sz="1600" dirty="0"/>
              <a:t>Terminal velocity</a:t>
            </a:r>
          </a:p>
        </p:txBody>
      </p:sp>
      <p:sp>
        <p:nvSpPr>
          <p:cNvPr id="47" name="TextBox 46">
            <a:extLst>
              <a:ext uri="{FF2B5EF4-FFF2-40B4-BE49-F238E27FC236}">
                <a16:creationId xmlns:a16="http://schemas.microsoft.com/office/drawing/2014/main" id="{DE65A259-E7C0-4313-81F4-DC5C0905BEFE}"/>
              </a:ext>
            </a:extLst>
          </p:cNvPr>
          <p:cNvSpPr txBox="1"/>
          <p:nvPr/>
        </p:nvSpPr>
        <p:spPr>
          <a:xfrm>
            <a:off x="9821740" y="2072195"/>
            <a:ext cx="2026517" cy="338554"/>
          </a:xfrm>
          <a:prstGeom prst="rect">
            <a:avLst/>
          </a:prstGeom>
          <a:noFill/>
        </p:spPr>
        <p:txBody>
          <a:bodyPr wrap="none" rtlCol="0">
            <a:spAutoFit/>
          </a:bodyPr>
          <a:lstStyle/>
          <a:p>
            <a:r>
              <a:rPr lang="en-US" sz="1600" dirty="0"/>
              <a:t>Core particle diameter</a:t>
            </a:r>
          </a:p>
        </p:txBody>
      </p:sp>
      <p:sp>
        <p:nvSpPr>
          <p:cNvPr id="48" name="TextBox 47">
            <a:extLst>
              <a:ext uri="{FF2B5EF4-FFF2-40B4-BE49-F238E27FC236}">
                <a16:creationId xmlns:a16="http://schemas.microsoft.com/office/drawing/2014/main" id="{A406920D-0A44-4714-A123-286F332A1A80}"/>
              </a:ext>
            </a:extLst>
          </p:cNvPr>
          <p:cNvSpPr txBox="1"/>
          <p:nvPr/>
        </p:nvSpPr>
        <p:spPr>
          <a:xfrm>
            <a:off x="9821740" y="2531361"/>
            <a:ext cx="1322798" cy="338554"/>
          </a:xfrm>
          <a:prstGeom prst="rect">
            <a:avLst/>
          </a:prstGeom>
          <a:noFill/>
        </p:spPr>
        <p:txBody>
          <a:bodyPr wrap="none" rtlCol="0">
            <a:spAutoFit/>
          </a:bodyPr>
          <a:lstStyle/>
          <a:p>
            <a:r>
              <a:rPr lang="en-US" sz="1600" dirty="0"/>
              <a:t>Floc diameter</a:t>
            </a:r>
          </a:p>
        </p:txBody>
      </p:sp>
      <p:sp>
        <p:nvSpPr>
          <p:cNvPr id="49" name="TextBox 48">
            <a:extLst>
              <a:ext uri="{FF2B5EF4-FFF2-40B4-BE49-F238E27FC236}">
                <a16:creationId xmlns:a16="http://schemas.microsoft.com/office/drawing/2014/main" id="{6F7EDAED-687F-4CC7-809D-B2A91FC3D280}"/>
              </a:ext>
            </a:extLst>
          </p:cNvPr>
          <p:cNvSpPr txBox="1"/>
          <p:nvPr/>
        </p:nvSpPr>
        <p:spPr>
          <a:xfrm>
            <a:off x="9821740" y="2990527"/>
            <a:ext cx="1899879" cy="338554"/>
          </a:xfrm>
          <a:prstGeom prst="rect">
            <a:avLst/>
          </a:prstGeom>
          <a:noFill/>
        </p:spPr>
        <p:txBody>
          <a:bodyPr wrap="none" rtlCol="0">
            <a:spAutoFit/>
          </a:bodyPr>
          <a:lstStyle/>
          <a:p>
            <a:r>
              <a:rPr lang="en-US" sz="1600" dirty="0"/>
              <a:t>Core particle density</a:t>
            </a:r>
          </a:p>
        </p:txBody>
      </p:sp>
      <p:sp>
        <p:nvSpPr>
          <p:cNvPr id="50" name="TextBox 49">
            <a:extLst>
              <a:ext uri="{FF2B5EF4-FFF2-40B4-BE49-F238E27FC236}">
                <a16:creationId xmlns:a16="http://schemas.microsoft.com/office/drawing/2014/main" id="{B2728FDB-B444-448B-80AA-9ACC0E19E38E}"/>
              </a:ext>
            </a:extLst>
          </p:cNvPr>
          <p:cNvSpPr txBox="1"/>
          <p:nvPr/>
        </p:nvSpPr>
        <p:spPr>
          <a:xfrm>
            <a:off x="9821740" y="3449693"/>
            <a:ext cx="1317605" cy="338554"/>
          </a:xfrm>
          <a:prstGeom prst="rect">
            <a:avLst/>
          </a:prstGeom>
          <a:noFill/>
        </p:spPr>
        <p:txBody>
          <a:bodyPr wrap="none" rtlCol="0">
            <a:spAutoFit/>
          </a:bodyPr>
          <a:lstStyle/>
          <a:p>
            <a:r>
              <a:rPr lang="en-US" sz="1600" dirty="0"/>
              <a:t>Water density</a:t>
            </a:r>
          </a:p>
        </p:txBody>
      </p:sp>
      <p:sp>
        <p:nvSpPr>
          <p:cNvPr id="51" name="TextBox 50">
            <a:extLst>
              <a:ext uri="{FF2B5EF4-FFF2-40B4-BE49-F238E27FC236}">
                <a16:creationId xmlns:a16="http://schemas.microsoft.com/office/drawing/2014/main" id="{D985C75F-7C21-4C57-9B1C-EAF458AF711C}"/>
              </a:ext>
            </a:extLst>
          </p:cNvPr>
          <p:cNvSpPr txBox="1"/>
          <p:nvPr/>
        </p:nvSpPr>
        <p:spPr>
          <a:xfrm>
            <a:off x="9821740" y="3908859"/>
            <a:ext cx="2319481" cy="338554"/>
          </a:xfrm>
          <a:prstGeom prst="rect">
            <a:avLst/>
          </a:prstGeom>
          <a:noFill/>
        </p:spPr>
        <p:txBody>
          <a:bodyPr wrap="none" rtlCol="0">
            <a:spAutoFit/>
          </a:bodyPr>
          <a:lstStyle/>
          <a:p>
            <a:r>
              <a:rPr lang="en-US" sz="1600" dirty="0"/>
              <a:t>Water kinematic viscosity</a:t>
            </a:r>
          </a:p>
        </p:txBody>
      </p:sp>
      <p:sp>
        <p:nvSpPr>
          <p:cNvPr id="52" name="TextBox 51">
            <a:extLst>
              <a:ext uri="{FF2B5EF4-FFF2-40B4-BE49-F238E27FC236}">
                <a16:creationId xmlns:a16="http://schemas.microsoft.com/office/drawing/2014/main" id="{198BE044-B66A-4C8C-B133-C0F450442288}"/>
              </a:ext>
            </a:extLst>
          </p:cNvPr>
          <p:cNvSpPr txBox="1"/>
          <p:nvPr/>
        </p:nvSpPr>
        <p:spPr>
          <a:xfrm>
            <a:off x="9821740" y="4368027"/>
            <a:ext cx="1665841" cy="338554"/>
          </a:xfrm>
          <a:prstGeom prst="rect">
            <a:avLst/>
          </a:prstGeom>
          <a:noFill/>
        </p:spPr>
        <p:txBody>
          <a:bodyPr wrap="none" rtlCol="0">
            <a:spAutoFit/>
          </a:bodyPr>
          <a:lstStyle/>
          <a:p>
            <a:r>
              <a:rPr lang="en-US" sz="1600" dirty="0"/>
              <a:t>Fractal dimension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an </a:t>
            </a:r>
            <a:r>
              <a:rPr lang="en-US" sz="4000" dirty="0" err="1"/>
              <a:t>AguaClarifier</a:t>
            </a:r>
            <a:r>
              <a:rPr lang="en-US" sz="4000" dirty="0"/>
              <a:t>?</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Primary filters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Primary filter formation requires </a:t>
            </a:r>
          </a:p>
          <a:p>
            <a:pPr lvl="1"/>
            <a:r>
              <a:rPr lang="en-US" dirty="0"/>
              <a:t>All flocs be returned to the bottom of the </a:t>
            </a:r>
            <a:r>
              <a:rPr lang="en-US" dirty="0" err="1"/>
              <a:t>AguaClarifier</a:t>
            </a:r>
            <a:r>
              <a:rPr lang="en-US" dirty="0"/>
              <a:t> (plate settlers)</a:t>
            </a:r>
          </a:p>
          <a:p>
            <a:pPr lvl="1"/>
            <a:r>
              <a:rPr lang="en-US" dirty="0"/>
              <a:t>All settled flocs must be </a:t>
            </a:r>
            <a:r>
              <a:rPr lang="en-US" dirty="0" err="1"/>
              <a:t>resuspended</a:t>
            </a:r>
            <a:r>
              <a:rPr lang="en-US" dirty="0"/>
              <a:t> by incoming water (jet reverser)</a:t>
            </a:r>
          </a:p>
          <a:p>
            <a:r>
              <a:rPr lang="en-US" dirty="0"/>
              <a:t>Primary filters need flocculators AND plate settlers!</a:t>
            </a:r>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a:t>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filter.</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filters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Little understanding of effects of temperature or of core particle properties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to switch strategies</a:t>
            </a:r>
            <a:endParaRPr lang="en-US" dirty="0"/>
          </a:p>
        </p:txBody>
      </p:sp>
      <p:sp>
        <p:nvSpPr>
          <p:cNvPr id="3" name="Content Placeholder 2"/>
          <p:cNvSpPr>
            <a:spLocks noGrp="1"/>
          </p:cNvSpPr>
          <p:nvPr>
            <p:ph idx="1"/>
          </p:nvPr>
        </p:nvSpPr>
        <p:spPr/>
        <p:txBody>
          <a:bodyPr/>
          <a:lstStyle/>
          <a:p>
            <a:r>
              <a:rPr lang="en-US"/>
              <a:t>Shear is what we used to create collisions between particles and significantly reduce the concentration of primary particles</a:t>
            </a:r>
          </a:p>
          <a:p>
            <a:r>
              <a:rPr lang="en-US"/>
              <a:t>Shear PREVENTS particles of different sizes from colliding</a:t>
            </a:r>
          </a:p>
          <a:p>
            <a:r>
              <a:rPr lang="en-US"/>
              <a:t>We’d like to get collisions between big flocs and primary particles (We need relative motion and we can’t use shear!)</a:t>
            </a:r>
          </a:p>
          <a:p>
            <a:r>
              <a:rPr lang="en-US"/>
              <a:t>How else can we get relative motion?</a:t>
            </a:r>
          </a:p>
          <a:p>
            <a:endParaRPr lang="en-US" dirty="0"/>
          </a:p>
        </p:txBody>
      </p:sp>
    </p:spTree>
    <p:extLst>
      <p:ext uri="{BB962C8B-B14F-4D97-AF65-F5344CB8AC3E}">
        <p14:creationId xmlns:p14="http://schemas.microsoft.com/office/powerpoint/2010/main" val="7456870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62162"/>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1"/>
          <p:cNvSpPr>
            <a:spLocks noGrp="1" noChangeArrowheads="1"/>
          </p:cNvSpPr>
          <p:nvPr>
            <p:ph type="title"/>
          </p:nvPr>
        </p:nvSpPr>
        <p:spPr>
          <a:effectLst/>
        </p:spPr>
        <p:txBody>
          <a:bodyPr/>
          <a:lstStyle/>
          <a:p>
            <a:r>
              <a:rPr lang="en-US" dirty="0"/>
              <a:t>Clarifier Velocities</a:t>
            </a:r>
          </a:p>
        </p:txBody>
      </p:sp>
      <p:sp>
        <p:nvSpPr>
          <p:cNvPr id="453706" name="Line 74"/>
          <p:cNvSpPr>
            <a:spLocks noChangeShapeType="1"/>
          </p:cNvSpPr>
          <p:nvPr/>
        </p:nvSpPr>
        <p:spPr bwMode="auto">
          <a:xfrm>
            <a:off x="3173792" y="4821822"/>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grpSp>
        <p:nvGrpSpPr>
          <p:cNvPr id="53" name="Group 52"/>
          <p:cNvGrpSpPr/>
          <p:nvPr/>
        </p:nvGrpSpPr>
        <p:grpSpPr>
          <a:xfrm>
            <a:off x="3530566" y="3635669"/>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pic>
        <p:nvPicPr>
          <p:cNvPr id="13" name="Picture 12" descr="\documentclass{article}&#10;\usepackage{amsmath}&#10;\pagestyle{empty}&#10;\begin{document}&#10;&#10;$$\bar v_{z_{Plate}} &gt; \bar v_{z_{Active}} &gt; \bar v_{z_{ff}} $$&#10;&#10;&#10;&#10;\end{document}" title="IguanaTex Bitmap Display">
            <a:extLst>
              <a:ext uri="{FF2B5EF4-FFF2-40B4-BE49-F238E27FC236}">
                <a16:creationId xmlns:a16="http://schemas.microsoft.com/office/drawing/2014/main" id="{52748EBA-C2C3-48F7-9EE1-2B1FED8BD6D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701331" y="2361099"/>
            <a:ext cx="3872286" cy="363606"/>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095504" y="3471155"/>
            <a:ext cx="3524959" cy="397459"/>
          </a:xfrm>
          <a:prstGeom prst="rect">
            <a:avLst/>
          </a:prstGeom>
          <a:solidFill>
            <a:schemeClr val="bg1"/>
          </a:solidFill>
        </p:spPr>
      </p:pic>
      <p:pic>
        <p:nvPicPr>
          <p:cNvPr id="3" name="Picture 2" descr="\documentclass{article}&#10;\usepackage{amsmath}&#10;\pagestyle{empty}&#10;\begin{document}&#10;&#10;&#10;$$W_{Clarifier}  L_{Active}  \bar v_{z_{Active}} = Q_{Clarifier}$$&#10;&#10;&#10;\end{document}" title="IguanaTex Bitmap Display">
            <a:extLst>
              <a:ext uri="{FF2B5EF4-FFF2-40B4-BE49-F238E27FC236}">
                <a16:creationId xmlns:a16="http://schemas.microsoft.com/office/drawing/2014/main" id="{857E5E15-E119-4F65-BA8F-650AE762927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369410" y="4022551"/>
            <a:ext cx="4100575" cy="252952"/>
          </a:xfrm>
          <a:prstGeom prst="rect">
            <a:avLst/>
          </a:prstGeom>
          <a:solidFill>
            <a:schemeClr val="bg1"/>
          </a:solidFill>
        </p:spPr>
      </p:pic>
      <p:pic>
        <p:nvPicPr>
          <p:cNvPr id="15" name="Picture 14" descr="\documentclass{article}&#10;\usepackage{amsmath}&#10;\pagestyle{empty}&#10;\begin{document}&#10;&#10;&#10;$$W_{Clarifier}  L_{ff}  v_{z_{ff}} = Q_{Clarifier}$$&#10;&#10;&#10;\end{document}" title="IguanaTex Bitmap Display">
            <a:extLst>
              <a:ext uri="{FF2B5EF4-FFF2-40B4-BE49-F238E27FC236}">
                <a16:creationId xmlns:a16="http://schemas.microsoft.com/office/drawing/2014/main" id="{467688D3-6BD5-4677-947C-667F3AAB3AD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757750" y="4700677"/>
            <a:ext cx="3413332" cy="268190"/>
          </a:xfrm>
          <a:prstGeom prst="rect">
            <a:avLst/>
          </a:prstGeom>
          <a:solidFill>
            <a:schemeClr val="bg1"/>
          </a:solidFill>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D28A1-4118-40FE-922C-6ABE3C4524E7}"/>
              </a:ext>
            </a:extLst>
          </p:cNvPr>
          <p:cNvSpPr>
            <a:spLocks noGrp="1"/>
          </p:cNvSpPr>
          <p:nvPr>
            <p:ph type="title"/>
          </p:nvPr>
        </p:nvSpPr>
        <p:spPr/>
        <p:txBody>
          <a:bodyPr/>
          <a:lstStyle/>
          <a:p>
            <a:endParaRPr lang="en-US"/>
          </a:p>
        </p:txBody>
      </p:sp>
      <p:pic>
        <p:nvPicPr>
          <p:cNvPr id="3" name="Picture 5 1">
            <a:extLst>
              <a:ext uri="{FF2B5EF4-FFF2-40B4-BE49-F238E27FC236}">
                <a16:creationId xmlns:a16="http://schemas.microsoft.com/office/drawing/2014/main" id="{D1393A58-EB79-4391-B0D5-71CD28701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62162"/>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016113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Redesign:</a:t>
            </a:r>
            <a:br>
              <a:rPr lang="en-US" dirty="0"/>
            </a:br>
            <a:r>
              <a:rPr lang="en-US" dirty="0"/>
              <a:t>Ideal plate settlers</a:t>
            </a:r>
          </a:p>
        </p:txBody>
      </p:sp>
      <p:sp>
        <p:nvSpPr>
          <p:cNvPr id="3" name="Content Placeholder 2"/>
          <p:cNvSpPr>
            <a:spLocks noGrp="1"/>
          </p:cNvSpPr>
          <p:nvPr>
            <p:ph idx="1"/>
          </p:nvPr>
        </p:nvSpPr>
        <p:spPr/>
        <p:txBody>
          <a:bodyPr/>
          <a:lstStyle/>
          <a:p>
            <a:r>
              <a:rPr lang="en-US" sz="2800" dirty="0"/>
              <a:t>Short retention time to reduce temperature density current effect (and reduce costs)</a:t>
            </a:r>
          </a:p>
          <a:p>
            <a:r>
              <a:rPr lang="en-US" sz="2800" dirty="0"/>
              <a:t>Ideally concentrate solids to points</a:t>
            </a:r>
          </a:p>
          <a:p>
            <a:r>
              <a:rPr lang="en-US" sz="2800" dirty="0"/>
              <a:t>4 strategies to prevent floc roll up</a:t>
            </a:r>
          </a:p>
          <a:p>
            <a:pPr lvl="1"/>
            <a:r>
              <a:rPr lang="en-US" sz="2400" dirty="0" err="1"/>
              <a:t>Upflow</a:t>
            </a:r>
            <a:r>
              <a:rPr lang="en-US" sz="2400" dirty="0"/>
              <a:t> with large plate spacing (conventional solution)</a:t>
            </a:r>
          </a:p>
          <a:p>
            <a:pPr lvl="1"/>
            <a:r>
              <a:rPr lang="en-US" sz="2400" dirty="0" err="1"/>
              <a:t>Upflow</a:t>
            </a:r>
            <a:r>
              <a:rPr lang="en-US" sz="2400" dirty="0"/>
              <a:t> with W plates that concentrate solids to density currents</a:t>
            </a:r>
          </a:p>
          <a:p>
            <a:pPr lvl="1"/>
            <a:r>
              <a:rPr lang="en-US" sz="2400" dirty="0"/>
              <a:t>Fluid flow down (particles must be sucked out- venture in inlet diffusers)</a:t>
            </a:r>
          </a:p>
          <a:p>
            <a:pPr lvl="1"/>
            <a:r>
              <a:rPr lang="en-US" sz="2400" dirty="0"/>
              <a:t>Fluid flow sideways</a:t>
            </a:r>
          </a:p>
          <a:p>
            <a:pPr marL="0" indent="0">
              <a:buNone/>
            </a:pPr>
            <a:endParaRPr lang="en-US" sz="2800" dirty="0"/>
          </a:p>
        </p:txBody>
      </p:sp>
      <p:pic>
        <p:nvPicPr>
          <p:cNvPr id="4" name="Picture 3">
            <a:extLst>
              <a:ext uri="{FF2B5EF4-FFF2-40B4-BE49-F238E27FC236}">
                <a16:creationId xmlns:a16="http://schemas.microsoft.com/office/drawing/2014/main" id="{05E9EB94-3F93-46A2-A1EE-D499895DEF5B}"/>
              </a:ext>
            </a:extLst>
          </p:cNvPr>
          <p:cNvPicPr>
            <a:picLocks noChangeAspect="1"/>
          </p:cNvPicPr>
          <p:nvPr/>
        </p:nvPicPr>
        <p:blipFill>
          <a:blip r:embed="rId3"/>
          <a:stretch>
            <a:fillRect/>
          </a:stretch>
        </p:blipFill>
        <p:spPr>
          <a:xfrm>
            <a:off x="10305618" y="0"/>
            <a:ext cx="1886382" cy="1371600"/>
          </a:xfrm>
          <a:prstGeom prst="rect">
            <a:avLst/>
          </a:prstGeom>
        </p:spPr>
      </p:pic>
    </p:spTree>
    <p:extLst>
      <p:ext uri="{BB962C8B-B14F-4D97-AF65-F5344CB8AC3E}">
        <p14:creationId xmlns:p14="http://schemas.microsoft.com/office/powerpoint/2010/main" val="37528898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253.843"/>
  <p:tag name="LATEXADDIN" val="\documentclass{article}&#10;\usepackage{amsmath}&#10;\pagestyle{empty}&#10;\begin{document}&#10;&#10;$$\bar v_{z_{Plate}} &gt; \bar v_{z_{Active}} &gt; \bar v_{z_{ff}} $$&#10;&#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pagestyle{empty}&#10;\begin{document}&#10;&#10;$$A = \left( L\cos \alpha + \frac{S}{\sin \alpha} \right) 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pagestyle{empty}&#10;\begin{document}&#10;&#10;$$\bar v_c = \frac{Q}{A} = \frac{\bar v_{z_{Plate}} S W}{\sin \alpha}\frac{1}{\left( L\cos \alpha + \frac{S}{\sin \alpha} \right)W}$$&#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bar v_{z_{Plate}}S}{L \cos \alpha \sin \alpha + S}$$&#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5.557"/>
  <p:tag name="LATEXADDIN" val="\documentclass{article}&#10;\usepackage{amsmath}&#10;\pagestyle{empty}&#10;\begin{document}&#10;&#10;$$L = \frac{S}{\cos \alpha} \left( \frac{\bar v_{\alpha_{Plate}}}{\bar v_c} - \frac{1}{\sin \alpha} \right)$$&#10;&#10;&#10;\end{document}"/>
  <p:tag name="IGUANATEXSIZE" val="24"/>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175.853"/>
  <p:tag name="LATEXADDIN" val="\documentclass{article}&#10;\usepackage{amsmath}&#10;\pagestyle{empty}&#10;\begin{document}&#10;&#10;$$\bar v_c = \frac{\bar v_{\alpha_{Plate}}}{\left( \frac{L}{S} \cos \alpha + \frac{1}{\sin \alpha} \right)}$$&#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09.261"/>
  <p:tag name="LATEXADDIN" val="\documentclass{article}&#10;\usepackage{amsmath}&#10;\pagestyle{empty}&#10;\begin{document}&#10;&#10;$$\bar v_c = \frac{Q_{Plant}}{N_{Plate} W_{Plate} \left(L \cos \alpha + \frac{S}{\sin \alpha} \right)}$$&#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478.815"/>
  <p:tag name="LATEXADDIN" val="\documentclass{article}&#10;\usepackage{amsmath}&#10;\pagestyle{empty}&#10;\begin{document}&#10;&#10;$$\bar v_{z_{Plate}} = \frac{Q_{Plant}}{N_{Plate} W_{Plate} \frac{S}{\sin \alpha}}$$&#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905.8868"/>
  <p:tag name="LATEXADDIN" val="\documentclass{article}&#10;\usepackage{amsmath}&#10;\pagestyle{empty}&#10;\begin{document}&#10;&#10;&#10;$${\bar v_c} = \frac{{{\bar v_{z_{Tube}}}}}{{\frac{h}{D} \cos \alpha  + 1}}$$&#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7.555"/>
  <p:tag name="LATEXADDIN" val="\documentclass{article}&#10;\usepackage{amsmath}&#10;\pagestyle{empty}&#10;\begin{document}&#10;&#10;&#10;&#10;$$A_{plate} = W \frac{S}{\sin \alpha} + W L \cos \alpha$$&#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251.594"/>
  <p:tag name="LATEXADDIN" val="\documentclass{article}&#10;\usepackage{amsmath}&#10;\pagestyle{empty}&#10;\begin{document}&#10;&#10;&#10;$$A_{conventional} = W \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028.496"/>
  <p:tag name="LATEXADDIN" val="\documentclass{article}&#10;\usepackage{amsmath}&#10;\pagestyle{empty}&#10;\begin{document}&#10;&#10;&#10;$$ = A_{ratio} = 1 + \frac{L}{S} \cos \alpha \sin \alpha = \frac{\bar v_{z_{Plate}}}{\bar v_c}$$&#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17.998"/>
  <p:tag name="LATEXADDIN" val="\documentclass{article}&#10;\usepackage{amsmath}&#10;\pagestyle{empty}&#10;\begin{document}&#10;&#10;&#10;$$W_{Clarifier}  L_{Active}  \bar v_{z_{Active}} = Q_{Clarifier}$$&#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66.779"/>
  <p:tag name="LATEXADDIN" val="\documentclass{article}&#10;\usepackage{amsmath}&#10;\pagestyle{empty}&#10;\begin{document}&#10;&#10;&#10;$$L = \frac{&#10;  S\left( \frac{\bar v_{z_{Active}}}{\bar v_c} - 1 \right) +    T \frac{\bar v_{z_{Active}}}{\bar v_c}&#10;  } {\sin \alpha \cos \alpha}$$&#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244.094"/>
  <p:tag name="LATEXADDIN" val="\documentclass{article}&#10;\usepackage{amsmath}&#10;\pagestyle{empty}&#10;\begin{document}&#10;&#10;&#10;$$\bar v_{z_{Plate}} \cdot S = \bar v_{z_{Active}} \cdot B$$&#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98.23772"/>
  <p:tag name="ORIGINALWIDTH" val="585.6768"/>
  <p:tag name="LATEXADDIN" val="\documentclass{article}&#10;\usepackage{amsmath}&#10;\pagestyle{empty}&#10;\begin{document}&#10;&#10;&#10;$$B = S +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228.346"/>
  <p:tag name="LATEXADDIN" val="\documentclass{article}&#10;\usepackage{amsmath}&#10;\pagestyle{empty}&#10;\begin{document}&#10;&#10;&#10;$$\bar v_{z_{Plate}} = \bar v_{z_{Active}} \frac{S + T}{S}$$&#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10;$$\bar v_c = \frac{S &#10;  \bar v_{z_{Plate}}&#10;}{L \sin \alpha \cos \alpha + S}$$&#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03.487"/>
  <p:tag name="LATEXADDIN" val="\documentclass{article}&#10;\usepackage{amsmath}&#10;\pagestyle{empty}&#10;\begin{document}&#10;&#10;&#10;$$\bar v_c = \frac{S}{L \sin \alpha \cos \alpha + S} &#10;  \left( \bar v_{z_{Active}} \frac{S + T}{S} \righ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1166.854"/>
  <p:tag name="LATEXADDIN" val="\documentclass{article}&#10;\usepackage{amsmath}&#10;\pagestyle{empty}&#10;\begin{document}&#10;&#10;&#10;$$B = \frac{L \sin \alpha \cos \alpha - T}{\frac{\bar v_{z_{Active}}}{\bar v_c} - 1}$$&#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85.827"/>
  <p:tag name="LATEXADDIN" val="\documentclass{article}&#10;\usepackage{amsmath}&#10;\pagestyle{empty}&#10;\begin{document}&#10;&#10;&#10;$$L = \frac{B \left( \frac{\bar v_{z_{Active}}}{\bar v_c} - 1 \right) + T}{\sin \alpha \cos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79.79"/>
  <p:tag name="LATEXADDIN" val="\documentclass{article}&#10;\usepackage{amsmath}&#10;\pagestyle{empty}&#10;\begin{document}&#10;&#10;&#10;$$W_{Clarifier}  L_{ff}  v_{z_{ff}} = Q_{Clarifi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96.1"/>
  <p:tag name="LATEXADDIN" val="\documentclass{article}&#10;\usepackage{amsmath}&#10;\pagestyle{empty}&#10;\begin{document}&#10;&#10;&#10;&#10;$$\frac{y^2}{2} \frac{dp}{dx} + Ay + B = \mu \,u$$&#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pagestyle{empty}&#10;\begin{document}&#10;&#10;&#10;$$B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72.8909"/>
  <p:tag name="LATEXADDIN" val="\documentclass{article}&#10;\usepackage{amsmath}&#10;\pagestyle{empty}&#10;\begin{document}&#10;&#10;&#10;$$\frac{S^2}{2} \frac{dp}{dx} + AS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28.609"/>
  <p:tag name="LATEXADDIN" val="\documentclass{article}&#10;\usepackage{amsmath}&#10;\pagestyle{empty}&#10;\begin{document}&#10;&#10;&#10;$$\frac{y^2}{2} \frac{dp}{dx} - \frac{S}{2} \frac{dp}{dx} y = \mu \,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pagestyle{empty}&#10;\begin{document}&#10;&#10;&#10;$$\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pagestyle{empty}&#10;\begin{document}&#10;&#10;&#10;$$\tau  =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899.8875"/>
  <p:tag name="LATEXADDIN" val="\documentclass{article}&#10;\usepackage{amsmath}&#10;\pagestyle{empty}&#10;\begin{document}&#10;&#10;&#10;$$u = \frac{y \left( y - S \right)}{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878.89"/>
  <p:tag name="LATEXADDIN" val="\documentclass{article}&#10;\usepackage{amsmath}&#10;\pagestyle{empty}&#10;\begin{document}&#10;&#10;&#10;$$\bar v_{\alpha_{Plate}} = \frac{q}{S} &#10;= \frac{1}{S}\int\limits_0^S u dy &#10;= \frac{1}{S} \int\limits_0^S &#10;\left(&#10;  \frac{y^2 - S y}{2 \mu} \left( \frac{dp}{dx} \right)&#10;\right) dy$$&#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frac{S}{\sin \alph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98.8751"/>
  <p:tag name="LATEXADDIN" val="\documentclass{article}&#10;\usepackage{amsmath}&#10;\pagestyle{empty}&#10;\begin{document}&#10;&#10;&#10;$$\bar v_{\alpha_{Plate}} = - \frac{S^2}{12 \mu} \frac{dp}{dx}$$&#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86.8766"/>
  <p:tag name="LATEXADDIN" val="\documentclass{article}&#10;\usepackage{amsmath}&#10;\pagestyle{empty}&#10;\begin{document}&#10;&#10;&#10;$$\frac{dp}{dx} = - \frac{12 \mu \bar v_{\alpha_{Plate}}}{S^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917.8853"/>
  <p:tag name="LATEXADDIN" val="\documentclass{article}&#10;\usepackage{amsmath}&#10;\pagestyle{empty}&#10;\begin{document}&#10;&#10;&#10;$$\frac{du}{dy}_{y = 0} = - \frac{S}{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938.8826"/>
  <p:tag name="LATEXADDIN" val="\documentclass{article}&#10;\usepackage{amsmath}&#10;\pagestyle{empty}&#10;\begin{document}&#10;&#10;&#10;$$\frac{du}{dy}_{y = 0} = \frac{6 \bar v_{\alpha_{Plate}}}{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pagestyle{empty}&#10;\begin{document}&#10;&#10;&#10;$$\frac{du}{dy} = \frac{1}{\mu}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04.3869"/>
  <p:tag name="LATEXADDIN" val="\documentclass{article}&#10;\usepackage{amsmath}&#10;\pagestyle{empty}&#10;\begin{document}&#10;&#10;&#10;$$v_{\alpha_{max}} = - \frac{R^2}{4\mu} \frac{dp}{dx}$$&#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26.8841"/>
  <p:tag name="LATEXADDIN" val="\documentclass{article}&#10;\usepackage{amsmath}&#10;\pagestyle{empty}&#10;\begin{document}&#10;&#10;&#10;$$\bar v_{\alpha_{Tube}} = - \frac{R^2}{8\mu} \frac{dp}{dx}$$&#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63.4045"/>
  <p:tag name="LATEXADDIN" val="\documentclass{article}&#10;\usepackage{amsmath}&#10;\pagestyle{empty}&#10;\begin{document}&#10;&#10;&#10;$$Q = - \frac{\pi R^4}{8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862.3922"/>
  <p:tag name="LATEXADDIN" val="\documentclass{article}&#10;\usepackage{amsmath}&#10;\pagestyle{empty}&#10;\begin{document}&#10;&#10;&#10;$$Q = \bar v A = \bar v \pi R^2$$&#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pagestyle{empty}&#10;\begin{document}&#10;&#10;&#10;$$\frac{dp}{dx} =  - \frac{8 \mu Q}{\pi R^4}$$&#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89.351"/>
  <p:tag name="LATEXADDIN" val="\documentclass{article}&#10;\usepackage{amsmath}&#10;\pagestyle{empty}&#10;\begin{document}&#10;&#10;&#10;$$v_{\alpha_{Tube}} = - 2 Q \frac{r^2 - R^2}{\pi R^4}$$&#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853.3933"/>
  <p:tag name="LATEXADDIN" val="\documentclass{article}&#10;\usepackage{amsmath}&#10;\pagestyle{empty}&#10;\begin{document}&#10;&#10;&#10;$$\frac{d v_{\alpha_{Tube}}}{dr_{r = R}} = \frac{- 4 Q}{\pi R^3}$$&#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991.376"/>
  <p:tag name="LATEXADDIN" val="\documentclass{article}&#10;\usepackage{amsmath}&#10;\pagestyle{empty}&#10;\begin{document}&#10;&#10;&#10;&#10;$$\frac{d v_{\alpha_{Tube}}}{dy_{y = 0}} = \frac{8 \bar v_{\alpha_{Tube}}}{D}$$&#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25.347"/>
  <p:tag name="LATEXADDIN" val="\documentclass{article}&#10;\usepackage{amsmath}&#10;\pagestyle{empty}&#10;\begin{document}&#10;&#10;&#10;$$\frac{d v_{\alpha_{Plate}}}{dy}_{y = 0} = \frac{6 \bar v_{\alpha_{Plat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830.1462"/>
  <p:tag name="LATEXADDIN" val="\documentclass{article}&#10;\usepackage{amsmath}&#10;\pagestyle{empty}&#10;\begin{document}&#10;&#10;$$Q = \bar v_{\alpha_{Plate}} S W$$&#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97.338"/>
  <p:tag name="LATEXADDIN" val="\documentclass{article}&#10;\usepackage{amsmath}&#10;\pagestyle{empty}&#10;\begin{document}&#10;&#10;&#10;$$v_{\alpha_{Plate}} \approx \left( \frac{6 \bar v_{\alpha_{Plate}}}{S} \right) \frac{D}{2}$$&#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46.119"/>
  <p:tag name="LATEXADDIN" val="\documentclass{article}&#10;\usepackage{amsmath}&#10;\pagestyle{empty}&#10;\begin{document}&#10;&#10;&#10;$$v_{\alpha_{Plate}} \approx \frac{3 \bar v_{z_{Plate}} D}{S \sin \alpha}$$&#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29.096"/>
  <p:tag name="LATEXADDIN" val="\documentclass{article}&#10;\usepackage{amsmath}&#10;\pagestyle{empty}&#10;\begin{document}&#10;&#10;&#10;$$v_{\alpha_{Plate}} = v_{t \alpha} = v_t \sin \alpha$$&#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66.367"/>
  <p:tag name="LATEXADDIN" val="\documentclass{article}&#10;\usepackage{amsmath}&#10;\pagestyle{empty}&#10;\begin{document}&#10;&#10;&#10;$$v_t \sin \alpha \approx \frac{3 \bar v_{z_{Plate}} D}{S \sin \alpha}$$&#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pagestyle{empty}&#10;\begin{document}&#10;&#10;&#10;$$\frac{3 d_{Floc}}{S} \frac{V_{Plate \uparrow}}{\sin \alpha} = \frac{g \sin (\alpha ) d_0^2}{18 \Phi \nu_{H_2O}} \frac{\rho_{Floc_0} - \rho_{H_2O}}{\rho_{H_2O}} \left( \frac{d}{d_0} \right)^{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pagestyle{empty}&#10;\begin{document}&#10;&#10;&#10;$$V_{Plate \uparrow} = \frac{S g \sin^2(\alpha) d_0^{3 - D_{Fractal}} d^{D_{Fractal} - 2}}{54 \Phi \nu_{H_2O}} &#10;\frac{\rho_{Floc_0} - \rho_{H_2O}}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082.115"/>
  <p:tag name="LATEXADDIN" val="\documentclass{article}&#10;\usepackage{amsmath}&#10;\pagestyle{empty}&#10;\begin{document}&#10;&#10;&#10;$$S = V_{Plate \uparrow} \frac{54 \Phi \nu_{H_2O}}{g \sin^2(\alpha) d_0^{3 - D_{Fractal}} d^{D_{Fractal} - 2}} &#10;\frac{\rho_{H_2O}}{\rho_{Floc_0}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87.4016"/>
  <p:tag name="LATEXADDIN" val="\documentclass{article}&#10;\usepackage{amsmath}&#10;\pagestyle{empty}&#10;\begin{document}&#10;&#10;$$\frac{\bar v_{z_{Plate}}}{\bar v_{\alpha_{Plate}}} =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10;$$\bar v_{z_{Plate}}$$&#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548.931"/>
  <p:tag name="LATEXADDIN" val="\documentclass{article}&#10;\usepackage{amsmath}&#10;\pagestyle{empty}&#10;\begin{document}&#10;&#10;&#10;$$D = D_0 \left( \frac{18 v_t \Phi \nu_{H_2O}}{g d_0^2} \frac{\rho_{H_2O}}{\rho_{Floc_0} - \rho_{H_2O}} \right)^\frac{1}{D_{Fractal} - 1}$$&#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316.46"/>
  <p:tag name="LATEXADDIN" val="\documentclass{article}&#10;\usepackage{amsmath}&#10;\pagestyle{empty}&#10;\begin{document}&#10;&#10;$$S \approx \frac{3 \bar v_{z_{Plate}}}{\sin^2 \alpha}  D_0 &#10;\left( \frac{18 \Phi \nu_{H_2O}}{g D_0^2} \frac{\rho_{H_2O}}{\rho_{Floc_0} - \rho_{H_2O}} &#10;\right)$$&#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781.027"/>
  <p:tag name="LATEXADDIN" val="\documentclass{article}&#10;\usepackage{amsmath}&#10;\pagestyle{empty}&#10;\begin{document}&#10;&#10;$$S \approx \frac{3 \bar v_{z_{Plate}}}{\sin^2 \alpha}  &#10;\left( \frac{18 \nu}{g D_{cp}} \frac{\rho_{H_2O}}{\rho_{cp} - \rho_{H_2O}} &#10;\right)$$&#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485.939"/>
  <p:tag name="LATEXADDIN" val="\documentclass{article}&#10;\usepackage{amsmath}&#10;\pagestyle{empty}&#10;\begin{document}&#10;&#10;&#10;$$v_{Slide} \approx \bar v_{z_{Plate}} &#10;\left[ &#10;  \left( \frac{3 D_0}{S \sin^2 \alpha} \right)^{D_{Fractal} - 1} &#10;  \left( &#10;    \frac{18 \Phi \bar v_{z_{Plate}} \nu_{H_2O}}{g D_0^2}&#10;    \frac{\rho_{H_2O}}{\rho_{Floc_0} - \rho_{H_2O}} &#10;  \right) &#10;\right]^\frac{1}{D_{Fractal} - 2}$$&#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4.364"/>
  <p:tag name="LATEXADDIN" val="\documentclass{article}&#10;\usepackage{amsmath}&#10;\pagestyle{empty}&#10;\begin{document}&#10;&#10;&#10;$$L = \frac{S \left( \frac{\bar v_{z_{Plate}}}{\bar v_c} - 1 \right)}{\sin \alpha \cos \alpha}$$&#10;&#10;\end{document}"/>
  <p:tag name="IGUANATEXSIZE" val="2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14.9232"/>
  <p:tag name="LATEXADDIN" val="\documentclass{article}&#10;\usepackage{amsmath}&#10;\pagestyle{empty}&#10;\begin{document}&#10;&#10;$$Q = \frac{\bar v_{z_{Plate}}}{\sin \alph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023.622"/>
  <p:tag name="LATEXADDIN" val="\documentclass{article}&#10;\usepackage{amsmath}&#10;\pagestyle{empty}&#10;\begin{document}&#10;&#10;&#10;$$2 \tau L W = -\Delta P W 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89.1639"/>
  <p:tag name="LATEXADDIN" val="\documentclass{article}&#10;\usepackage{amsmath}&#10;\pagestyle{empty}&#10;\begin{document}&#10;&#10;&#10;$$\Delta P = -\frac{2 \tau L}{S}$$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16.6854"/>
  <p:tag name="LATEXADDIN" val="\documentclass{article}&#10;\usepackage{amsmath}&#10;\pagestyle{empty}&#10;\begin{document}&#10;&#10;&#10;$$\tau = \nu \rho \frac{du}{d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1279"/>
  <p:tag name="LATEXADDIN" val="\documentclass{article}&#10;\usepackage{amsmath}&#10;\pagestyle{empty}&#10;\begin{document}&#10;&#10;&#10;$$\tau = \nu \rho \left( \frac{6 \bar v_{z_{Plate}}}{S \sin \alpha} \right)$$&#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bar v_c = \frac{S \bar v_{z_{Plate}}}{L \sin \alpha \cos \alpha + S}$$&#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90.214"/>
  <p:tag name="LATEXADDIN" val="\documentclass{article}&#10;\usepackage{amsmath}&#10;\pagestyle{empty}&#10;\begin{document}&#10;&#10;&#10;$$-\Delta P = 2 \mu \left( \frac{6 \bar v_{z_{Plate}}}{S \sin^2 \alpha \cos \alpha} \right) \left( \frac{\bar v_{z_{Plate}}}{\bar v_c} - 1 \right)$$&#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88.6764"/>
  <p:tag name="LATEXADDIN" val="\documentclass{article}&#10;\usepackage{amsmath}&#10;\pagestyle{empty}&#10;\begin{document}&#10;&#10;&#10;$$h_{\rm{f}} = \frac{-\Delta P}{\rho g}$$&#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5.733"/>
  <p:tag name="LATEXADDIN" val="\documentclass{article}&#10;\usepackage{amsmath}&#10;\pagestyle{empty}&#10;\begin{document}&#10;&#10;&#10;$$h_{\rm{f}} = 2 \frac{\nu}{g} &#10;\left( \frac{6 \bar v_{z_{Plate}}}{S \sin^2 \alpha \cos \alpha} \right) \left( \frac{\bar v_{z_{Plate}}}{\bar v_c} - 1 \right)$$&#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2215.223"/>
  <p:tag name="LATEXADDIN" val="\documentclass{article}&#10;\usepackage{amsmath}&#10;\pagestyle{empty}&#10;\begin{document}&#10;&#10;$$v_t = \frac{D_{cp}^2g}{18\nu}\frac{\rho_{cp} -    \rho_{H_2O}}{\rho_{H_2O}} \left( \frac{D_{floc}}{D_{cp}} \right) ^{\Pi_{fractal}-1}$$&#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436.071"/>
  <p:tag name="ORIGINALWIDTH" val="411.6985"/>
  <p:tag name="LATEXADDIN" val="\documentclass{article}&#10;\usepackage{amsmath}&#10;\pagestyle{empty}&#10;\begin{document}&#10;&#10;$$v_t$$&#10;$$D_{cp}$$&#10;$$D_{floc}$$&#10;$$\rho_{cp}$$&#10;$$\rho_{H_2O}$$&#10;$$\nu$$&#10;$$\Pi_{fractal}$$&#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246062</TotalTime>
  <Words>2054</Words>
  <Application>Microsoft Office PowerPoint</Application>
  <PresentationFormat>Widescreen</PresentationFormat>
  <Paragraphs>234</Paragraphs>
  <Slides>32</Slides>
  <Notes>22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2" baseType="lpstr">
      <vt:lpstr>Times New Roman</vt:lpstr>
      <vt:lpstr>Candara</vt:lpstr>
      <vt:lpstr>Century Gothic</vt:lpstr>
      <vt:lpstr>Wingdings</vt:lpstr>
      <vt:lpstr>Symbol</vt:lpstr>
      <vt:lpstr>Monotype Sorts</vt:lpstr>
      <vt:lpstr>Arial</vt:lpstr>
      <vt:lpstr>Cambria Math</vt:lpstr>
      <vt:lpstr>SWOT 2021</vt:lpstr>
      <vt:lpstr>Equation</vt:lpstr>
      <vt:lpstr>PowerPoint Presentation</vt:lpstr>
      <vt:lpstr>Primary filter observations</vt:lpstr>
      <vt:lpstr>Primary filters reduce settled water turbidity</vt:lpstr>
      <vt:lpstr>Vertical Flow Sedimentation Tanks</vt:lpstr>
      <vt:lpstr>Stagnant Water  (or Ripe for Innovation?)</vt:lpstr>
      <vt:lpstr>Time to switch strategies</vt:lpstr>
      <vt:lpstr>Clarifier Velocities</vt:lpstr>
      <vt:lpstr>PowerPoint Presentation</vt:lpstr>
      <vt:lpstr>Plate Settler Redesign: Ideal plate settlers</vt:lpstr>
      <vt:lpstr>Comparison with Q/As</vt:lpstr>
      <vt:lpstr>Equation for capture velocity</vt:lpstr>
      <vt:lpstr>Performance ratio (conventional to plate/tube settlers)</vt:lpstr>
      <vt:lpstr>Thick Plate Settlers</vt:lpstr>
      <vt:lpstr>Thick Plate Settlers</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Given fractal dimension = 2</vt:lpstr>
      <vt:lpstr>Slide Capture Velocity</vt:lpstr>
      <vt:lpstr>Experimental Evidence that the Slide Capture Velocity Matters</vt:lpstr>
      <vt:lpstr>Pressure drop (from head loss) through plate settlers</vt:lpstr>
      <vt:lpstr>Plate Settler Head Loss </vt:lpstr>
      <vt:lpstr>Lab scale floc filter, tube settler, floc hopper</vt:lpstr>
      <vt:lpstr>PowerPoint Presentation</vt:lpstr>
      <vt:lpstr>Floc Terminal Velocity does increase with diameter</vt:lpstr>
      <vt:lpstr>How can you drain and then refill an AguaClarifier?</vt:lpstr>
      <vt:lpstr>Diffuser Slot Width</vt:lpstr>
      <vt:lpstr>Diffuser Width</vt:lpstr>
      <vt:lpstr>More sedimentation tank failure modes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7397</cp:revision>
  <dcterms:created xsi:type="dcterms:W3CDTF">2004-08-02T19:16:35Z</dcterms:created>
  <dcterms:modified xsi:type="dcterms:W3CDTF">2022-03-21T11:46:55Z</dcterms:modified>
</cp:coreProperties>
</file>